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12.jpg" ContentType="image/jpeg"/>
  <Override PartName="/ppt/media/image214.jpg" ContentType="image/jpeg"/>
  <Override PartName="/ppt/media/image23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8" r:id="rId22"/>
    <p:sldId id="279" r:id="rId23"/>
    <p:sldId id="282" r:id="rId24"/>
    <p:sldId id="280" r:id="rId25"/>
    <p:sldId id="285" r:id="rId26"/>
    <p:sldId id="286" r:id="rId27"/>
    <p:sldId id="284" r:id="rId28"/>
    <p:sldId id="287" r:id="rId29"/>
    <p:sldId id="288" r:id="rId30"/>
    <p:sldId id="283" r:id="rId31"/>
    <p:sldId id="290" r:id="rId32"/>
    <p:sldId id="291" r:id="rId33"/>
    <p:sldId id="293" r:id="rId34"/>
    <p:sldId id="292" r:id="rId35"/>
    <p:sldId id="295" r:id="rId36"/>
    <p:sldId id="296" r:id="rId37"/>
    <p:sldId id="297" r:id="rId38"/>
    <p:sldId id="289" r:id="rId39"/>
    <p:sldId id="298" r:id="rId40"/>
    <p:sldId id="299" r:id="rId41"/>
    <p:sldId id="300" r:id="rId42"/>
    <p:sldId id="294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8" r:id="rId54"/>
    <p:sldId id="319" r:id="rId55"/>
    <p:sldId id="274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15" r:id="rId75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4660"/>
  </p:normalViewPr>
  <p:slideViewPr>
    <p:cSldViewPr>
      <p:cViewPr varScale="1">
        <p:scale>
          <a:sx n="73" d="100"/>
          <a:sy n="73" d="100"/>
        </p:scale>
        <p:origin x="84" y="7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09334" y="3168410"/>
            <a:ext cx="4887330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2618" y="1322654"/>
            <a:ext cx="9160763" cy="4541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9800" y="6971705"/>
            <a:ext cx="208280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807765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13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7" Type="http://schemas.openxmlformats.org/officeDocument/2006/relationships/image" Target="../media/image13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2.jpeg"/><Relationship Id="rId4" Type="http://schemas.openxmlformats.org/officeDocument/2006/relationships/image" Target="../media/image16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jpe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jpg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g"/><Relationship Id="rId3" Type="http://schemas.openxmlformats.org/officeDocument/2006/relationships/image" Target="../media/image176.jpg"/><Relationship Id="rId7" Type="http://schemas.openxmlformats.org/officeDocument/2006/relationships/image" Target="../media/image1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9.jpeg"/><Relationship Id="rId5" Type="http://schemas.openxmlformats.org/officeDocument/2006/relationships/image" Target="../media/image208.tiff"/><Relationship Id="rId4" Type="http://schemas.openxmlformats.org/officeDocument/2006/relationships/image" Target="../media/image207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9.jpeg"/><Relationship Id="rId4" Type="http://schemas.openxmlformats.org/officeDocument/2006/relationships/image" Target="../media/image2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4.jpg"/><Relationship Id="rId4" Type="http://schemas.openxmlformats.org/officeDocument/2006/relationships/image" Target="../media/image2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.jpg"/><Relationship Id="rId5" Type="http://schemas.openxmlformats.org/officeDocument/2006/relationships/image" Target="../media/image246.png"/><Relationship Id="rId4" Type="http://schemas.openxmlformats.org/officeDocument/2006/relationships/image" Target="../media/image24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5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8623" y="3736886"/>
              <a:ext cx="2110486" cy="7907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7320" y="3736886"/>
              <a:ext cx="1266240" cy="790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3759" y="4157421"/>
              <a:ext cx="833437" cy="8456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232" y="4191037"/>
              <a:ext cx="2643886" cy="7907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101434" y="3845744"/>
            <a:ext cx="2456180" cy="9105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2069">
              <a:lnSpc>
                <a:spcPts val="3360"/>
              </a:lnSpc>
              <a:spcBef>
                <a:spcPts val="110"/>
              </a:spcBef>
              <a:tabLst>
                <a:tab pos="1811020" algn="l"/>
              </a:tabLst>
            </a:pPr>
            <a:r>
              <a:rPr sz="2800" spc="185" dirty="0">
                <a:latin typeface="Times New Roman"/>
                <a:cs typeface="Times New Roman"/>
              </a:rPr>
              <a:t>S</a:t>
            </a:r>
            <a:r>
              <a:rPr sz="2800" spc="260" dirty="0">
                <a:latin typeface="Times New Roman"/>
                <a:cs typeface="Times New Roman"/>
              </a:rPr>
              <a:t>a</a:t>
            </a:r>
            <a:r>
              <a:rPr sz="2800" spc="340" dirty="0">
                <a:latin typeface="Times New Roman"/>
                <a:cs typeface="Times New Roman"/>
              </a:rPr>
              <a:t>u</a:t>
            </a:r>
            <a:r>
              <a:rPr sz="2800" spc="355" dirty="0">
                <a:latin typeface="Times New Roman"/>
                <a:cs typeface="Times New Roman"/>
              </a:rPr>
              <a:t>r</a:t>
            </a:r>
            <a:r>
              <a:rPr sz="2800" spc="260" dirty="0">
                <a:latin typeface="Times New Roman"/>
                <a:cs typeface="Times New Roman"/>
              </a:rPr>
              <a:t>a</a:t>
            </a:r>
            <a:r>
              <a:rPr sz="2800" spc="195" dirty="0">
                <a:latin typeface="Times New Roman"/>
                <a:cs typeface="Times New Roman"/>
              </a:rPr>
              <a:t>s</a:t>
            </a:r>
            <a:r>
              <a:rPr sz="2800" spc="245" dirty="0">
                <a:latin typeface="Times New Roman"/>
                <a:cs typeface="Times New Roman"/>
              </a:rPr>
              <a:t>t</a:t>
            </a:r>
            <a:r>
              <a:rPr sz="2800" spc="330" dirty="0">
                <a:latin typeface="Times New Roman"/>
                <a:cs typeface="Times New Roman"/>
              </a:rPr>
              <a:t>r</a:t>
            </a:r>
            <a:r>
              <a:rPr sz="2800" spc="-4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445" dirty="0">
                <a:latin typeface="Times New Roman"/>
                <a:cs typeface="Times New Roman"/>
              </a:rPr>
              <a:t>D</a:t>
            </a:r>
            <a:r>
              <a:rPr sz="2800" spc="260" dirty="0">
                <a:latin typeface="Times New Roman"/>
                <a:cs typeface="Times New Roman"/>
              </a:rPr>
              <a:t>a</a:t>
            </a:r>
            <a:r>
              <a:rPr sz="2800" spc="-100" dirty="0">
                <a:latin typeface="Times New Roman"/>
                <a:cs typeface="Times New Roman"/>
              </a:rPr>
              <a:t>s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3600"/>
              </a:lnSpc>
            </a:pPr>
            <a:r>
              <a:rPr sz="3000" spc="5" dirty="0">
                <a:latin typeface="Times New Roman"/>
                <a:cs typeface="Times New Roman"/>
              </a:rPr>
              <a:t>C</a:t>
            </a:r>
            <a:r>
              <a:rPr sz="3000" spc="-145" dirty="0">
                <a:latin typeface="Times New Roman"/>
                <a:cs typeface="Times New Roman"/>
              </a:rPr>
              <a:t> </a:t>
            </a:r>
            <a:r>
              <a:rPr sz="2800" spc="50" dirty="0">
                <a:latin typeface="Times New Roman"/>
                <a:cs typeface="Times New Roman"/>
              </a:rPr>
              <a:t>o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60" dirty="0">
                <a:latin typeface="Times New Roman"/>
                <a:cs typeface="Times New Roman"/>
              </a:rPr>
              <a:t>n</a:t>
            </a:r>
            <a:r>
              <a:rPr sz="2800" spc="-100" dirty="0">
                <a:latin typeface="Times New Roman"/>
                <a:cs typeface="Times New Roman"/>
              </a:rPr>
              <a:t> s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35" dirty="0">
                <a:latin typeface="Times New Roman"/>
                <a:cs typeface="Times New Roman"/>
              </a:rPr>
              <a:t>u</a:t>
            </a:r>
            <a:r>
              <a:rPr sz="2800" spc="-100" dirty="0">
                <a:latin typeface="Times New Roman"/>
                <a:cs typeface="Times New Roman"/>
              </a:rPr>
              <a:t> l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t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a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60" dirty="0">
                <a:latin typeface="Times New Roman"/>
                <a:cs typeface="Times New Roman"/>
              </a:rPr>
              <a:t>n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t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100" dirty="0">
                <a:latin typeface="Times New Roman"/>
                <a:cs typeface="Times New Roman"/>
              </a:rPr>
              <a:t>s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34932" y="5769056"/>
            <a:ext cx="20243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Project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Management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Services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7788" y="5769361"/>
            <a:ext cx="8483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5" dirty="0">
                <a:latin typeface="Calibri"/>
                <a:cs typeface="Calibri"/>
              </a:rPr>
              <a:t>Architecture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2595" y="5754426"/>
            <a:ext cx="125603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10" dirty="0">
                <a:latin typeface="Calibri"/>
                <a:cs typeface="Calibri"/>
              </a:rPr>
              <a:t>Landscape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Design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2825" y="5757474"/>
            <a:ext cx="101409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5" dirty="0">
                <a:latin typeface="Calibri"/>
                <a:cs typeface="Calibri"/>
              </a:rPr>
              <a:t>Interior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Design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 flipV="1">
            <a:off x="0" y="6018065"/>
            <a:ext cx="10693400" cy="76461"/>
          </a:xfrm>
          <a:custGeom>
            <a:avLst/>
            <a:gdLst/>
            <a:ahLst/>
            <a:cxnLst/>
            <a:rect l="l" t="t" r="r" b="b"/>
            <a:pathLst>
              <a:path w="9906000" h="1904">
                <a:moveTo>
                  <a:pt x="0" y="0"/>
                </a:moveTo>
                <a:lnTo>
                  <a:pt x="9905999" y="1536"/>
                </a:lnTo>
              </a:path>
            </a:pathLst>
          </a:custGeom>
          <a:ln w="9144">
            <a:solidFill>
              <a:srgbClr val="FF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47221" y="5733090"/>
            <a:ext cx="177800" cy="5626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305" dirty="0">
                <a:latin typeface="Calibri"/>
                <a:cs typeface="Calibri"/>
              </a:rPr>
              <a:t>…………………….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71100" y="7134225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5776" y="5733090"/>
            <a:ext cx="178435" cy="5619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305" dirty="0">
                <a:latin typeface="Calibri"/>
                <a:cs typeface="Calibri"/>
              </a:rPr>
              <a:t>…………………….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9357" y="5733090"/>
            <a:ext cx="177800" cy="5626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305" dirty="0">
                <a:latin typeface="Calibri"/>
                <a:cs typeface="Calibri"/>
              </a:rPr>
              <a:t>…………………….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820" y="493096"/>
              <a:ext cx="4484705" cy="30021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1999" y="493096"/>
              <a:ext cx="4484705" cy="3002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3999" y="2340005"/>
              <a:ext cx="3002157" cy="448470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10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004" y="594005"/>
              <a:ext cx="4608004" cy="3276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7996" y="594005"/>
              <a:ext cx="4050004" cy="32764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11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12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3092" y="888550"/>
            <a:ext cx="9390380" cy="6275705"/>
            <a:chOff x="573092" y="888550"/>
            <a:chExt cx="9390380" cy="627570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092" y="888550"/>
              <a:ext cx="3871203" cy="57829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9481" y="888555"/>
              <a:ext cx="3600348" cy="4309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1371" y="4638230"/>
              <a:ext cx="3381613" cy="177604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608100" y="648081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32000" y="6480811"/>
            <a:ext cx="14287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971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Chandrasekharpur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RSM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Infr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astr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uctu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058" y="975169"/>
              <a:ext cx="3334842" cy="5184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1520" y="975167"/>
              <a:ext cx="5290479" cy="297316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884" y="971685"/>
              <a:ext cx="5943599" cy="39787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5983" y="492666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9883" y="4926667"/>
            <a:ext cx="111633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Jharpada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Sikhar</a:t>
            </a:r>
            <a:r>
              <a:rPr sz="1000" spc="12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Jena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7885" y="3936784"/>
            <a:ext cx="3959997" cy="239922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15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34250" y="504006"/>
            <a:ext cx="8950960" cy="6660515"/>
            <a:chOff x="934250" y="504006"/>
            <a:chExt cx="8950960" cy="6660515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1996" y="504006"/>
              <a:ext cx="8642591" cy="611017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852684" y="666608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76584" y="6666083"/>
            <a:ext cx="10312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Institutional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Building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Bhubaneswar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akash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Institute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98099" y="5477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21999" y="5477261"/>
            <a:ext cx="13360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Raja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35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emp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le 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Bh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vis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Homes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1351" y="1749907"/>
            <a:ext cx="9747250" cy="3637279"/>
            <a:chOff x="441351" y="1749907"/>
            <a:chExt cx="9747250" cy="3637279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0000" y="2256256"/>
              <a:ext cx="4427999" cy="31303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351" y="1749907"/>
              <a:ext cx="5247067" cy="363673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16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24100" y="510101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8000" y="5101014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185">
              <a:lnSpc>
                <a:spcPct val="1322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Lewis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Road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19999" y="632904"/>
            <a:ext cx="8226425" cy="6043295"/>
            <a:chOff x="1619999" y="632904"/>
            <a:chExt cx="8226425" cy="60432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6005" y="2253691"/>
              <a:ext cx="3959987" cy="28011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999" y="632904"/>
              <a:ext cx="4045115" cy="604270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17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546100" y="527312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70000" y="5273121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BJB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36000" y="682019"/>
            <a:ext cx="7425055" cy="5942330"/>
            <a:chOff x="1836000" y="682019"/>
            <a:chExt cx="7425055" cy="594233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002" y="2107222"/>
              <a:ext cx="3752602" cy="3126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6000" y="682019"/>
              <a:ext cx="3496881" cy="594198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18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000" y="900010"/>
              <a:ext cx="3131603" cy="221399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96099" y="3083261"/>
            <a:ext cx="450215" cy="6521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39300"/>
              </a:lnSpc>
              <a:spcBef>
                <a:spcPts val="15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9999" y="3083261"/>
            <a:ext cx="1135380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A.K.Developers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6099" y="573832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9999" y="5738323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Kalarahanga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Ak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uti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29437" y="298966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53337" y="2989662"/>
            <a:ext cx="14198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yush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Infr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ojects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6000" y="573832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99900" y="5738323"/>
            <a:ext cx="10312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Institutional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Building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Ranchi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akash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Institute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000" y="900005"/>
            <a:ext cx="9660255" cy="4860290"/>
            <a:chOff x="558000" y="900005"/>
            <a:chExt cx="9660255" cy="486029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8002" y="900010"/>
              <a:ext cx="2429992" cy="48599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000" y="4050004"/>
              <a:ext cx="3131603" cy="17100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1393" y="900005"/>
              <a:ext cx="3026257" cy="211837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19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2">
            <a:extLst>
              <a:ext uri="{FF2B5EF4-FFF2-40B4-BE49-F238E27FC236}">
                <a16:creationId xmlns:a16="http://schemas.microsoft.com/office/drawing/2014/main" id="{804A12C5-1D1F-ED9B-F3A5-B43991B16BA8}"/>
              </a:ext>
            </a:extLst>
          </p:cNvPr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03006924-E33A-96D3-C865-3ED781B6AC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603BC16A-5E25-7374-E02E-E2A978CBDF7C}"/>
                </a:ext>
              </a:extLst>
            </p:cNvPr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F3B6580C-B054-E724-1015-56586F1962C7}"/>
                </a:ext>
              </a:extLst>
            </p:cNvPr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932AE7C1-AF0F-FB1B-60D8-10962617A33B}"/>
                </a:ext>
              </a:extLst>
            </p:cNvPr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E73990FF-6BC8-A82F-E2F9-8FA9B95E40A3}"/>
                </a:ext>
              </a:extLst>
            </p:cNvPr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CCDDFA97-F632-CA59-EBDB-73B69F70A112}"/>
                </a:ext>
              </a:extLst>
            </p:cNvPr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959731" y="555283"/>
            <a:ext cx="3159123" cy="678014"/>
            <a:chOff x="1054608" y="1240574"/>
            <a:chExt cx="3159123" cy="67801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" y="1240574"/>
              <a:ext cx="1141272" cy="6780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2223" y="1240574"/>
              <a:ext cx="2421508" cy="67801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9969" y="622123"/>
            <a:ext cx="2738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0570" algn="l"/>
              </a:tabLst>
            </a:pPr>
            <a:r>
              <a:rPr sz="2400" spc="520" dirty="0"/>
              <a:t>O</a:t>
            </a:r>
            <a:r>
              <a:rPr sz="2400" spc="325" dirty="0"/>
              <a:t>u</a:t>
            </a:r>
            <a:r>
              <a:rPr sz="2400" spc="35" dirty="0"/>
              <a:t>r</a:t>
            </a:r>
            <a:r>
              <a:rPr sz="2400" dirty="0"/>
              <a:t>	</a:t>
            </a:r>
            <a:r>
              <a:rPr sz="2400" spc="520" dirty="0"/>
              <a:t>O</a:t>
            </a:r>
            <a:r>
              <a:rPr sz="2400" spc="35" dirty="0"/>
              <a:t>r</a:t>
            </a:r>
            <a:r>
              <a:rPr sz="2400" spc="-285" dirty="0"/>
              <a:t> </a:t>
            </a:r>
            <a:r>
              <a:rPr sz="2400" spc="-215" dirty="0"/>
              <a:t>g</a:t>
            </a:r>
            <a:r>
              <a:rPr sz="2400" spc="-300" dirty="0"/>
              <a:t> </a:t>
            </a:r>
            <a:r>
              <a:rPr sz="2400" spc="-40" dirty="0"/>
              <a:t>a</a:t>
            </a:r>
            <a:r>
              <a:rPr sz="2400" spc="-285" dirty="0"/>
              <a:t> </a:t>
            </a:r>
            <a:r>
              <a:rPr sz="2400" spc="50" dirty="0"/>
              <a:t>n</a:t>
            </a:r>
            <a:r>
              <a:rPr sz="2400" spc="-295" dirty="0"/>
              <a:t> </a:t>
            </a:r>
            <a:r>
              <a:rPr sz="2400" spc="-85" dirty="0"/>
              <a:t>i</a:t>
            </a:r>
            <a:r>
              <a:rPr sz="2400" spc="-300" dirty="0"/>
              <a:t> </a:t>
            </a:r>
            <a:r>
              <a:rPr sz="2400" spc="-85" dirty="0"/>
              <a:t>s</a:t>
            </a:r>
            <a:r>
              <a:rPr sz="2400" spc="-300" dirty="0"/>
              <a:t> </a:t>
            </a:r>
            <a:r>
              <a:rPr sz="2400" spc="-40" dirty="0"/>
              <a:t>a</a:t>
            </a:r>
            <a:r>
              <a:rPr sz="2400" spc="-285" dirty="0"/>
              <a:t> </a:t>
            </a:r>
            <a:r>
              <a:rPr sz="2400" spc="-45" dirty="0"/>
              <a:t>t</a:t>
            </a:r>
            <a:r>
              <a:rPr sz="2400" spc="-315" dirty="0"/>
              <a:t> </a:t>
            </a:r>
            <a:r>
              <a:rPr sz="2400" spc="-85" dirty="0"/>
              <a:t>i</a:t>
            </a:r>
            <a:r>
              <a:rPr sz="2400" spc="-300" dirty="0"/>
              <a:t> </a:t>
            </a:r>
            <a:r>
              <a:rPr sz="2400" spc="325" dirty="0"/>
              <a:t>o</a:t>
            </a:r>
            <a:r>
              <a:rPr sz="2400" spc="50" dirty="0"/>
              <a:t>n</a:t>
            </a:r>
            <a:endParaRPr sz="2400" dirty="0"/>
          </a:p>
        </p:txBody>
      </p:sp>
      <p:sp>
        <p:nvSpPr>
          <p:cNvPr id="6" name="object 6"/>
          <p:cNvSpPr txBox="1"/>
          <p:nvPr/>
        </p:nvSpPr>
        <p:spPr>
          <a:xfrm>
            <a:off x="1185079" y="1115772"/>
            <a:ext cx="4800600" cy="40372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10"/>
              </a:spcBef>
            </a:pPr>
            <a:r>
              <a:rPr sz="1600" spc="-5" dirty="0">
                <a:latin typeface="Times New Roman"/>
                <a:cs typeface="Times New Roman"/>
              </a:rPr>
              <a:t>Established in the year 1984 by </a:t>
            </a:r>
            <a:r>
              <a:rPr sz="1600" spc="-10" dirty="0">
                <a:latin typeface="Times New Roman"/>
                <a:cs typeface="Times New Roman"/>
              </a:rPr>
              <a:t>late </a:t>
            </a:r>
            <a:r>
              <a:rPr sz="1600" spc="-5" dirty="0">
                <a:latin typeface="Times New Roman"/>
                <a:cs typeface="Times New Roman"/>
              </a:rPr>
              <a:t>Architect </a:t>
            </a:r>
            <a:r>
              <a:rPr sz="1600" b="1" spc="-5" dirty="0">
                <a:latin typeface="Times New Roman"/>
                <a:cs typeface="Times New Roman"/>
              </a:rPr>
              <a:t>Saurastra Das</a:t>
            </a:r>
            <a:r>
              <a:rPr sz="1600" spc="-5" dirty="0">
                <a:latin typeface="Times New Roman"/>
                <a:cs typeface="Times New Roman"/>
              </a:rPr>
              <a:t>, Netaji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Indoor </a:t>
            </a:r>
            <a:r>
              <a:rPr sz="1600" dirty="0">
                <a:latin typeface="Times New Roman"/>
                <a:cs typeface="Times New Roman"/>
              </a:rPr>
              <a:t>stadium </a:t>
            </a:r>
            <a:r>
              <a:rPr sz="1600" spc="-5" dirty="0">
                <a:latin typeface="Times New Roman"/>
                <a:cs typeface="Times New Roman"/>
              </a:rPr>
              <a:t>at </a:t>
            </a:r>
            <a:r>
              <a:rPr sz="1600" dirty="0">
                <a:latin typeface="Times New Roman"/>
                <a:cs typeface="Times New Roman"/>
              </a:rPr>
              <a:t>Cuttack </a:t>
            </a:r>
            <a:r>
              <a:rPr sz="1600" spc="-5" dirty="0">
                <a:latin typeface="Times New Roman"/>
                <a:cs typeface="Times New Roman"/>
              </a:rPr>
              <a:t>and Raymond's Showroom at Bhubaneswar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are his landmark </a:t>
            </a:r>
            <a:r>
              <a:rPr sz="1600" spc="-10" dirty="0">
                <a:latin typeface="Times New Roman"/>
                <a:cs typeface="Times New Roman"/>
              </a:rPr>
              <a:t>projects, </a:t>
            </a:r>
            <a:r>
              <a:rPr sz="1600" spc="-5" dirty="0">
                <a:latin typeface="Times New Roman"/>
                <a:cs typeface="Times New Roman"/>
              </a:rPr>
              <a:t>his </a:t>
            </a:r>
            <a:r>
              <a:rPr sz="1600" spc="-10" dirty="0">
                <a:latin typeface="Times New Roman"/>
                <a:cs typeface="Times New Roman"/>
              </a:rPr>
              <a:t>untimely </a:t>
            </a:r>
            <a:r>
              <a:rPr sz="1600" spc="-5" dirty="0">
                <a:latin typeface="Times New Roman"/>
                <a:cs typeface="Times New Roman"/>
              </a:rPr>
              <a:t>demise in a road accident in </a:t>
            </a:r>
            <a:r>
              <a:rPr sz="1600" spc="-10" dirty="0">
                <a:latin typeface="Times New Roman"/>
                <a:cs typeface="Times New Roman"/>
              </a:rPr>
              <a:t>the </a:t>
            </a:r>
            <a:r>
              <a:rPr sz="1600" spc="-5" dirty="0">
                <a:latin typeface="Times New Roman"/>
                <a:cs typeface="Times New Roman"/>
              </a:rPr>
              <a:t> year 1998, </a:t>
            </a:r>
            <a:r>
              <a:rPr sz="1600" spc="-10" dirty="0">
                <a:latin typeface="Times New Roman"/>
                <a:cs typeface="Times New Roman"/>
              </a:rPr>
              <a:t>transferred </a:t>
            </a:r>
            <a:r>
              <a:rPr sz="1600" spc="-5" dirty="0">
                <a:latin typeface="Times New Roman"/>
                <a:cs typeface="Times New Roman"/>
              </a:rPr>
              <a:t>the onus of completion of the continuing projects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team 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thus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mission</a:t>
            </a:r>
            <a:r>
              <a:rPr sz="1600" spc="-5" dirty="0">
                <a:latin typeface="Times New Roman"/>
                <a:cs typeface="Times New Roman"/>
              </a:rPr>
              <a:t> was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carried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by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Architect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Sagarendra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Mohapatra </a:t>
            </a:r>
            <a:r>
              <a:rPr sz="1600" spc="-5" dirty="0">
                <a:latin typeface="Times New Roman"/>
                <a:cs typeface="Times New Roman"/>
              </a:rPr>
              <a:t>and Architect </a:t>
            </a:r>
            <a:r>
              <a:rPr sz="1600" b="1" spc="-5" dirty="0">
                <a:latin typeface="Times New Roman"/>
                <a:cs typeface="Times New Roman"/>
              </a:rPr>
              <a:t>Sabyasachi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Mohanty</a:t>
            </a:r>
            <a:r>
              <a:rPr sz="1600" b="1" spc="3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 in due process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M/s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Saurastra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Das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Consultants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emerged</a:t>
            </a:r>
            <a:r>
              <a:rPr sz="1600" spc="-5" dirty="0">
                <a:latin typeface="Times New Roman"/>
                <a:cs typeface="Times New Roman"/>
              </a:rPr>
              <a:t> as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leading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Architectural </a:t>
            </a:r>
            <a:r>
              <a:rPr sz="1600" dirty="0">
                <a:latin typeface="Times New Roman"/>
                <a:cs typeface="Times New Roman"/>
              </a:rPr>
              <a:t>firm </a:t>
            </a:r>
            <a:r>
              <a:rPr sz="1600" spc="-5" dirty="0">
                <a:latin typeface="Times New Roman"/>
                <a:cs typeface="Times New Roman"/>
              </a:rPr>
              <a:t>in Bhubaneswar with </a:t>
            </a:r>
            <a:r>
              <a:rPr sz="1600" spc="-10" dirty="0">
                <a:latin typeface="Times New Roman"/>
                <a:cs typeface="Times New Roman"/>
              </a:rPr>
              <a:t>many </a:t>
            </a:r>
            <a:r>
              <a:rPr sz="1600" spc="-5" dirty="0">
                <a:latin typeface="Times New Roman"/>
                <a:cs typeface="Times New Roman"/>
              </a:rPr>
              <a:t>notable projects under </a:t>
            </a:r>
            <a:r>
              <a:rPr sz="1600" spc="-10" dirty="0">
                <a:latin typeface="Times New Roman"/>
                <a:cs typeface="Times New Roman"/>
              </a:rPr>
              <a:t>its </a:t>
            </a:r>
            <a:r>
              <a:rPr sz="1600" spc="-5" dirty="0">
                <a:latin typeface="Times New Roman"/>
                <a:cs typeface="Times New Roman"/>
              </a:rPr>
              <a:t> belt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13325" y="1038225"/>
            <a:ext cx="2192655" cy="2534285"/>
            <a:chOff x="6903719" y="338327"/>
            <a:chExt cx="2192655" cy="25342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3719" y="338327"/>
              <a:ext cx="2192401" cy="25337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8791" y="533399"/>
              <a:ext cx="1816607" cy="21579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982729" y="3380549"/>
            <a:ext cx="241442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400" spc="-40" dirty="0">
                <a:latin typeface="Times New Roman"/>
                <a:cs typeface="Times New Roman"/>
              </a:rPr>
              <a:t>Late. </a:t>
            </a:r>
            <a:r>
              <a:rPr sz="1400" spc="-40" dirty="0">
                <a:latin typeface="Times New Roman"/>
                <a:cs typeface="Times New Roman"/>
              </a:rPr>
              <a:t>Ar.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b="1" spc="-10" dirty="0" err="1">
                <a:latin typeface="Times New Roman"/>
                <a:cs typeface="Times New Roman"/>
              </a:rPr>
              <a:t>Saurastra</a:t>
            </a:r>
            <a:r>
              <a:rPr lang="en-US" sz="1400" b="1" spc="-10" dirty="0">
                <a:latin typeface="Times New Roman"/>
                <a:cs typeface="Times New Roman"/>
              </a:rPr>
              <a:t> Ranjan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Das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437253" y="4010026"/>
            <a:ext cx="3180080" cy="1976120"/>
            <a:chOff x="6327647" y="3310128"/>
            <a:chExt cx="3180080" cy="19761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2023" y="3310128"/>
              <a:ext cx="1695703" cy="1976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07095" y="3505200"/>
              <a:ext cx="1319783" cy="1600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7647" y="3310128"/>
              <a:ext cx="1634744" cy="1976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505200"/>
              <a:ext cx="1258824" cy="16002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677219" y="5833998"/>
            <a:ext cx="1169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latin typeface="Times New Roman"/>
                <a:cs typeface="Times New Roman"/>
              </a:rPr>
              <a:t>Ar.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Sagarendra</a:t>
            </a: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spc="-15" dirty="0">
                <a:latin typeface="Times New Roman"/>
                <a:cs typeface="Times New Roman"/>
              </a:rPr>
              <a:t>Mohapatra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75900" y="7286625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14268" y="5834634"/>
            <a:ext cx="113284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400" spc="-40" dirty="0">
                <a:latin typeface="Times New Roman"/>
                <a:cs typeface="Times New Roman"/>
              </a:rPr>
              <a:t>Ar.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Sabyasachi</a:t>
            </a:r>
            <a:endParaRPr sz="1400" dirty="0">
              <a:latin typeface="Times New Roman"/>
              <a:cs typeface="Times New Roman"/>
            </a:endParaRPr>
          </a:p>
          <a:p>
            <a:pPr marL="54610" algn="ctr">
              <a:lnSpc>
                <a:spcPct val="100000"/>
              </a:lnSpc>
            </a:pPr>
            <a:r>
              <a:rPr sz="1400" b="1" spc="-15" dirty="0">
                <a:latin typeface="Times New Roman"/>
                <a:cs typeface="Times New Roman"/>
              </a:rPr>
              <a:t>Mohanty</a:t>
            </a:r>
            <a:endParaRPr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292228" y="296435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6141" y="2948272"/>
            <a:ext cx="14198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yush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Infr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ojects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9675" y="600854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03510" y="6007660"/>
            <a:ext cx="9372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Dup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Jagasara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Combat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0926" y="601905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7748" y="6007661"/>
            <a:ext cx="14198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yush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Infr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ojects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56791" y="405194"/>
            <a:ext cx="8935097" cy="5602467"/>
            <a:chOff x="1256791" y="405194"/>
            <a:chExt cx="8935097" cy="5602467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791" y="3830386"/>
              <a:ext cx="3492004" cy="21772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2228" y="405194"/>
              <a:ext cx="3491991" cy="24692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582" y="3816899"/>
              <a:ext cx="4353306" cy="217727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20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807765"/>
                </a:solidFill>
                <a:latin typeface="Sitka Display"/>
                <a:cs typeface="Sitka Display"/>
              </a:rPr>
              <a:t>23</a:t>
            </a:r>
            <a:endParaRPr sz="1000">
              <a:latin typeface="Sitka Display"/>
              <a:cs typeface="Sitka Display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7900" y="7151305"/>
            <a:ext cx="3350895" cy="12700"/>
            <a:chOff x="927900" y="7151305"/>
            <a:chExt cx="3350895" cy="12700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562099" y="65104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85999" y="6510461"/>
            <a:ext cx="12084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001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oa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0479" y="334955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84379" y="3349559"/>
            <a:ext cx="12084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001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oa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4140" y="334955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8040" y="3349559"/>
            <a:ext cx="12084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520">
              <a:lnSpc>
                <a:spcPct val="1322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246" y="629786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3146" y="6297864"/>
            <a:ext cx="12084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1965">
              <a:lnSpc>
                <a:spcPct val="1323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Saheed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6003" y="756004"/>
            <a:ext cx="9738360" cy="6361430"/>
            <a:chOff x="486003" y="756004"/>
            <a:chExt cx="9738360" cy="636143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003" y="756004"/>
              <a:ext cx="3728427" cy="26365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1147" y="4215447"/>
              <a:ext cx="2496553" cy="212055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7305" y="756005"/>
              <a:ext cx="5516689" cy="26373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8553" y="4211705"/>
              <a:ext cx="2681999" cy="2905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0554" y="4216619"/>
              <a:ext cx="2722854" cy="219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1990" cy="7560005"/>
            <a:chOff x="0" y="0"/>
            <a:chExt cx="10691990" cy="7560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6836" y="4723422"/>
              <a:ext cx="2744412" cy="19407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8248" y="4732421"/>
              <a:ext cx="5506820" cy="194073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dirty="0">
                <a:solidFill>
                  <a:srgbClr val="807765"/>
                </a:solidFill>
                <a:latin typeface="Sitka Banner"/>
                <a:cs typeface="Sitka Banner"/>
              </a:rPr>
              <a:t>22</a:t>
            </a:fld>
            <a:endParaRPr sz="1000">
              <a:latin typeface="Sitka Banner"/>
              <a:cs typeface="Sitka Banne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5453" y="677706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2716" y="6796801"/>
            <a:ext cx="12084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5805">
              <a:lnSpc>
                <a:spcPct val="1323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Triplex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Jharpada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8" name="object 11">
            <a:extLst>
              <a:ext uri="{FF2B5EF4-FFF2-40B4-BE49-F238E27FC236}">
                <a16:creationId xmlns:a16="http://schemas.microsoft.com/office/drawing/2014/main" id="{68409C43-8191-B320-2DD4-C9CF308B9D3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6836" y="164957"/>
            <a:ext cx="3783076" cy="4393509"/>
          </a:xfrm>
          <a:prstGeom prst="rect">
            <a:avLst/>
          </a:prstGeom>
        </p:spPr>
      </p:pic>
      <p:sp>
        <p:nvSpPr>
          <p:cNvPr id="19" name="object 15">
            <a:extLst>
              <a:ext uri="{FF2B5EF4-FFF2-40B4-BE49-F238E27FC236}">
                <a16:creationId xmlns:a16="http://schemas.microsoft.com/office/drawing/2014/main" id="{7AD4B4C1-69DF-20B3-6440-5F4B48448D4D}"/>
              </a:ext>
            </a:extLst>
          </p:cNvPr>
          <p:cNvSpPr txBox="1"/>
          <p:nvPr/>
        </p:nvSpPr>
        <p:spPr>
          <a:xfrm>
            <a:off x="6075023" y="3780000"/>
            <a:ext cx="111633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Bibhu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bhuyan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BEBFD06B-F750-2CB9-7C9A-AC4AB21F080B}"/>
              </a:ext>
            </a:extLst>
          </p:cNvPr>
          <p:cNvSpPr txBox="1"/>
          <p:nvPr/>
        </p:nvSpPr>
        <p:spPr>
          <a:xfrm>
            <a:off x="5356067" y="378000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27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3629" y="688086"/>
            <a:ext cx="4703445" cy="6476365"/>
            <a:chOff x="843629" y="688086"/>
            <a:chExt cx="4703445" cy="6476365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629" y="688086"/>
              <a:ext cx="4703299" cy="219266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1729" y="291390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5629" y="2913902"/>
            <a:ext cx="13563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542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Chadrasekharpur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Constium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0121" y="291390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4021" y="2913902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Bharatpur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CZAR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02854" y="609423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26754" y="6094237"/>
            <a:ext cx="15976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7359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Shampur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Cr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wn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omote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1729" y="609423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05629" y="6094237"/>
            <a:ext cx="15976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7359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Cr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wn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omote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43629" y="684004"/>
            <a:ext cx="8624570" cy="5448935"/>
            <a:chOff x="843629" y="684004"/>
            <a:chExt cx="8624570" cy="5448935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629" y="3780005"/>
              <a:ext cx="3325488" cy="235232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4698" y="3780005"/>
              <a:ext cx="4703290" cy="23523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2000" y="684004"/>
              <a:ext cx="3107344" cy="21967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76100" y="622692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0000" y="6226923"/>
            <a:ext cx="13360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74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Ghatikia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Bh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vis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Homes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6100" y="311389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00000" y="3113899"/>
            <a:ext cx="13360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74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Bh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vis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Homes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55009" y="468615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8909" y="4686158"/>
            <a:ext cx="13360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74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Lingipur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Bh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vis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Homes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25102" y="612005"/>
            <a:ext cx="7879080" cy="5653405"/>
            <a:chOff x="1625102" y="612005"/>
            <a:chExt cx="7879080" cy="565340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5102" y="612005"/>
              <a:ext cx="3591795" cy="25399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104" y="3870502"/>
              <a:ext cx="3591788" cy="23945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6904" y="2184311"/>
              <a:ext cx="3387102" cy="253996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dirty="0">
                <a:solidFill>
                  <a:srgbClr val="807765"/>
                </a:solidFill>
                <a:latin typeface="Sitka Banner"/>
                <a:cs typeface="Sitka Banner"/>
              </a:rPr>
              <a:t>24</a:t>
            </a:fld>
            <a:endParaRPr sz="1000">
              <a:latin typeface="Sitka Banner"/>
              <a:cs typeface="Sitka Bann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30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1999" y="571373"/>
            <a:ext cx="5387975" cy="6593205"/>
            <a:chOff x="521999" y="571373"/>
            <a:chExt cx="5387975" cy="659320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99" y="571373"/>
              <a:ext cx="5387424" cy="269447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60100" y="322774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84000" y="3227749"/>
            <a:ext cx="15925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164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Dumuduma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Mahadev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Griha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Nirman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51101" y="648085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75001" y="6480854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Su</a:t>
            </a:r>
            <a:r>
              <a:rPr sz="100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itan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Das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19652" y="322774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3552" y="3227749"/>
            <a:ext cx="116459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65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Dumuduma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Mason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13034" y="571370"/>
            <a:ext cx="6033135" cy="5937250"/>
            <a:chOff x="4213034" y="571370"/>
            <a:chExt cx="6033135" cy="593725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1628" y="571370"/>
              <a:ext cx="4164197" cy="26944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3034" y="4109166"/>
              <a:ext cx="3392782" cy="23992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2100" y="282445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6000" y="2824456"/>
            <a:ext cx="996315" cy="63055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Hotel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Ash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Nagar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asanta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Satapat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000" y="571370"/>
            <a:ext cx="3239999" cy="229118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46100" y="282445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70000" y="2824456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Gadakana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Bibhas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hapat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138" y="596554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56038" y="5965548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ayadev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V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ihar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deepak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dar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2170" y="596554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76070" y="5965548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Jagamara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Mihir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behe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4004" y="571373"/>
            <a:ext cx="8622030" cy="5432425"/>
            <a:chOff x="594004" y="571373"/>
            <a:chExt cx="8622030" cy="543242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8004" y="571373"/>
              <a:ext cx="4607991" cy="23046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004" y="3780005"/>
              <a:ext cx="3804703" cy="22236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13999" y="3780005"/>
              <a:ext cx="3131996" cy="2214816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29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7900" y="7151305"/>
            <a:ext cx="3350895" cy="12700"/>
            <a:chOff x="927900" y="7151305"/>
            <a:chExt cx="3350895" cy="12700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68100" y="305038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2000" y="3050386"/>
            <a:ext cx="112585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g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een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chil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l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estau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unit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00" dirty="0">
                <a:solidFill>
                  <a:srgbClr val="B95434"/>
                </a:solidFill>
                <a:latin typeface="Tahoma"/>
                <a:cs typeface="Tahoma"/>
              </a:rPr>
              <a:t>-1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market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G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een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Chilli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G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oup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22143" y="305038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46043" y="3050386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Jadupur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Kesari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10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87680" y="663826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1580" y="6638263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Jadupur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Kesari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10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74210" y="663826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98110" y="6638263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Jadupur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Kesari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10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29999" y="594005"/>
            <a:ext cx="9574530" cy="6080760"/>
            <a:chOff x="629999" y="594005"/>
            <a:chExt cx="9574530" cy="608076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999" y="594005"/>
              <a:ext cx="3526475" cy="24944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000" y="594005"/>
              <a:ext cx="3527480" cy="24944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6004" y="3938358"/>
              <a:ext cx="3867899" cy="27359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9493" y="3938358"/>
              <a:ext cx="3868998" cy="27359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01" y="630008"/>
              <a:ext cx="3269170" cy="23113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2100" y="290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6000" y="2903261"/>
            <a:ext cx="9067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Kalarahanga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Chittar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anjan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2044" y="290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05944" y="2903261"/>
            <a:ext cx="11404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876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Ghatikia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attnaik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411" y="591024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84311" y="5910240"/>
            <a:ext cx="9067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Tamando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0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Mu</a:t>
            </a:r>
            <a:r>
              <a:rPr sz="1000" spc="-1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ti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84484" y="591024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08384" y="5910240"/>
            <a:ext cx="9067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Tamando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P.K.Mishra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43684" y="591024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67584" y="5910240"/>
            <a:ext cx="9067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10" dirty="0">
                <a:solidFill>
                  <a:srgbClr val="B95434"/>
                </a:solidFill>
                <a:latin typeface="Tahoma"/>
                <a:cs typeface="Tahoma"/>
              </a:rPr>
              <a:t>GGP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C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lo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n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y 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armit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Samal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4669" y="630008"/>
            <a:ext cx="9547225" cy="5318760"/>
            <a:chOff x="784669" y="630008"/>
            <a:chExt cx="9547225" cy="531876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669" y="3689997"/>
              <a:ext cx="2670466" cy="2258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4000" y="630008"/>
              <a:ext cx="4622707" cy="23113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426" y="3690005"/>
              <a:ext cx="2799575" cy="22583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5719" y="3690005"/>
              <a:ext cx="3226160" cy="2258311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6100" y="290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000" y="2903261"/>
            <a:ext cx="9067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Tamando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atap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ena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8114" y="290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2014" y="2903261"/>
            <a:ext cx="9417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37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Tamando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Santosh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parida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13" y="2952410"/>
            <a:ext cx="906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6513" y="290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90413" y="3355508"/>
            <a:ext cx="910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MrSanjeeb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Sahoo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8002" y="630008"/>
            <a:ext cx="9730740" cy="5272405"/>
            <a:chOff x="378002" y="630008"/>
            <a:chExt cx="9730740" cy="527240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002" y="630008"/>
              <a:ext cx="2890519" cy="23113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411" y="630008"/>
              <a:ext cx="3267587" cy="23113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9999" y="630008"/>
              <a:ext cx="3268514" cy="23113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030" y="3690005"/>
              <a:ext cx="4360204" cy="21807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6000" y="3658326"/>
              <a:ext cx="4486884" cy="224408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302000" y="5959364"/>
            <a:ext cx="1173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5" dirty="0">
                <a:latin typeface="Sitka Display"/>
                <a:cs typeface="Sitka Display"/>
              </a:rPr>
              <a:t>29</a:t>
            </a:fld>
            <a:endParaRPr spc="5" dirty="0">
              <a:latin typeface="Sitka Display"/>
              <a:cs typeface="Sitka Displa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8100" y="591021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02000" y="6362462"/>
            <a:ext cx="11042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Chudi</a:t>
            </a:r>
            <a:r>
              <a:rPr sz="1000" spc="-85" dirty="0">
                <a:solidFill>
                  <a:srgbClr val="B95434"/>
                </a:solidFill>
                <a:latin typeface="Tahoma"/>
                <a:cs typeface="Tahoma"/>
              </a:rPr>
              <a:t>w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ala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21142" y="5959364"/>
            <a:ext cx="1173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7242" y="591021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142" y="6362462"/>
            <a:ext cx="11042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Chudi</a:t>
            </a:r>
            <a:r>
              <a:rPr sz="1000" spc="-85" dirty="0">
                <a:solidFill>
                  <a:srgbClr val="B95434"/>
                </a:solidFill>
                <a:latin typeface="Tahoma"/>
                <a:cs typeface="Tahoma"/>
              </a:rPr>
              <a:t>w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ala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A8533037-EF27-D367-1D48-6AB0A5C5B11A}"/>
              </a:ext>
            </a:extLst>
          </p:cNvPr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D2B24848-330B-6723-E2EF-D89AD2394C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1FDAB4E-11E2-6B98-4718-94F2E0960B7E}"/>
                </a:ext>
              </a:extLst>
            </p:cNvPr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32F5450-8CDF-1D72-528B-44C7B6329150}"/>
                </a:ext>
              </a:extLst>
            </p:cNvPr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89A1EA1F-9801-ED56-9174-747A19E6FAFE}"/>
                </a:ext>
              </a:extLst>
            </p:cNvPr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4833CC3-23A8-412B-A8F3-46A1758CB774}"/>
                </a:ext>
              </a:extLst>
            </p:cNvPr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25637BD1-60C8-68C4-04E2-D3041949D8C5}"/>
                </a:ext>
              </a:extLst>
            </p:cNvPr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592" y="1261948"/>
            <a:ext cx="2887853" cy="6780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3281" y="1329093"/>
            <a:ext cx="2466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8665" algn="l"/>
              </a:tabLst>
            </a:pPr>
            <a:r>
              <a:rPr sz="2400" spc="515" dirty="0"/>
              <a:t>O</a:t>
            </a:r>
            <a:r>
              <a:rPr sz="2400" spc="330" dirty="0"/>
              <a:t>u</a:t>
            </a:r>
            <a:r>
              <a:rPr sz="2400" spc="35" dirty="0"/>
              <a:t>r</a:t>
            </a:r>
            <a:r>
              <a:rPr sz="2400" dirty="0"/>
              <a:t>	</a:t>
            </a:r>
            <a:r>
              <a:rPr sz="2400" spc="365" dirty="0"/>
              <a:t>I</a:t>
            </a:r>
            <a:r>
              <a:rPr sz="2400" spc="350" dirty="0"/>
              <a:t>n</a:t>
            </a:r>
            <a:r>
              <a:rPr sz="2400" spc="-90" dirty="0"/>
              <a:t>s</a:t>
            </a:r>
            <a:r>
              <a:rPr sz="2400" spc="-300" dirty="0"/>
              <a:t> </a:t>
            </a:r>
            <a:r>
              <a:rPr sz="2400" spc="55" dirty="0"/>
              <a:t>p</a:t>
            </a:r>
            <a:r>
              <a:rPr sz="2400" spc="-300" dirty="0"/>
              <a:t> </a:t>
            </a:r>
            <a:r>
              <a:rPr sz="2400" spc="-90" dirty="0"/>
              <a:t>i</a:t>
            </a:r>
            <a:r>
              <a:rPr sz="2400" spc="-300" dirty="0"/>
              <a:t> </a:t>
            </a:r>
            <a:r>
              <a:rPr sz="2400" spc="35" dirty="0"/>
              <a:t>r</a:t>
            </a:r>
            <a:r>
              <a:rPr sz="2400" spc="-285" dirty="0"/>
              <a:t> </a:t>
            </a:r>
            <a:r>
              <a:rPr sz="2400" spc="-45" dirty="0"/>
              <a:t>a</a:t>
            </a:r>
            <a:r>
              <a:rPr sz="2400" spc="-285" dirty="0"/>
              <a:t> </a:t>
            </a:r>
            <a:r>
              <a:rPr sz="2400" spc="-45" dirty="0"/>
              <a:t>t</a:t>
            </a:r>
            <a:r>
              <a:rPr sz="2400" spc="-290" dirty="0"/>
              <a:t> </a:t>
            </a:r>
            <a:r>
              <a:rPr sz="2400" spc="-90" dirty="0"/>
              <a:t>i</a:t>
            </a:r>
            <a:r>
              <a:rPr sz="2400" spc="-300" dirty="0"/>
              <a:t> </a:t>
            </a:r>
            <a:r>
              <a:rPr sz="2400" spc="330" dirty="0"/>
              <a:t>o</a:t>
            </a:r>
            <a:r>
              <a:rPr sz="2400" spc="45" dirty="0"/>
              <a:t>n</a:t>
            </a:r>
            <a:endParaRPr sz="2400" dirty="0"/>
          </a:p>
        </p:txBody>
      </p:sp>
      <p:sp>
        <p:nvSpPr>
          <p:cNvPr id="5" name="object 5"/>
          <p:cNvSpPr txBox="1"/>
          <p:nvPr/>
        </p:nvSpPr>
        <p:spPr>
          <a:xfrm>
            <a:off x="10299700" y="7210425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7825" y="1939962"/>
            <a:ext cx="7356475" cy="413574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177800" algn="just">
              <a:lnSpc>
                <a:spcPct val="150100"/>
              </a:lnSpc>
              <a:spcBef>
                <a:spcPts val="114"/>
              </a:spcBef>
            </a:pPr>
            <a:r>
              <a:rPr sz="1600" spc="-15" dirty="0">
                <a:latin typeface="Times New Roman"/>
                <a:cs typeface="Times New Roman"/>
              </a:rPr>
              <a:t>With </a:t>
            </a:r>
            <a:r>
              <a:rPr sz="1600" spc="-5" dirty="0">
                <a:latin typeface="Times New Roman"/>
                <a:cs typeface="Times New Roman"/>
              </a:rPr>
              <a:t>the passing of the </a:t>
            </a:r>
            <a:r>
              <a:rPr sz="1600" spc="-10" dirty="0">
                <a:latin typeface="Times New Roman"/>
                <a:cs typeface="Times New Roman"/>
              </a:rPr>
              <a:t>ages </a:t>
            </a:r>
            <a:r>
              <a:rPr sz="1600" spc="-5" dirty="0">
                <a:latin typeface="Times New Roman"/>
                <a:cs typeface="Times New Roman"/>
              </a:rPr>
              <a:t>empires are created and destroyed, </a:t>
            </a:r>
            <a:r>
              <a:rPr sz="1600" spc="-3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new cultures appear and then </a:t>
            </a:r>
            <a:r>
              <a:rPr sz="1600" spc="-10" dirty="0">
                <a:latin typeface="Times New Roman"/>
                <a:cs typeface="Times New Roman"/>
              </a:rPr>
              <a:t>again </a:t>
            </a:r>
            <a:r>
              <a:rPr sz="1600" spc="-5" dirty="0">
                <a:latin typeface="Times New Roman"/>
                <a:cs typeface="Times New Roman"/>
              </a:rPr>
              <a:t>fade, </a:t>
            </a:r>
            <a:r>
              <a:rPr sz="1600" spc="-10" dirty="0">
                <a:latin typeface="Times New Roman"/>
                <a:cs typeface="Times New Roman"/>
              </a:rPr>
              <a:t>like </a:t>
            </a:r>
            <a:r>
              <a:rPr sz="1600" spc="-5" dirty="0">
                <a:latin typeface="Times New Roman"/>
                <a:cs typeface="Times New Roman"/>
              </a:rPr>
              <a:t>changing seasons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shadows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eternity.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50300"/>
              </a:lnSpc>
            </a:pPr>
            <a:r>
              <a:rPr sz="1600" spc="-20" dirty="0">
                <a:latin typeface="Times New Roman"/>
                <a:cs typeface="Times New Roman"/>
              </a:rPr>
              <a:t>Vanishing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into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oblivion,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all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that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remains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those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that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were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once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great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powerful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world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but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handful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relics.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Time, 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destroyer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all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things,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vanquishes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even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most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invincible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empires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leaving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behind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their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remnants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marveled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by</a:t>
            </a:r>
            <a:endParaRPr sz="1600" dirty="0">
              <a:latin typeface="Times New Roman"/>
              <a:cs typeface="Times New Roman"/>
            </a:endParaRPr>
          </a:p>
          <a:p>
            <a:pPr marL="55244">
              <a:lnSpc>
                <a:spcPct val="100000"/>
              </a:lnSpc>
              <a:spcBef>
                <a:spcPts val="765"/>
              </a:spcBef>
            </a:pPr>
            <a:r>
              <a:rPr sz="1600" spc="-5" dirty="0">
                <a:latin typeface="Times New Roman"/>
                <a:cs typeface="Times New Roman"/>
              </a:rPr>
              <a:t>future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civilizations.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29845">
              <a:lnSpc>
                <a:spcPct val="150100"/>
              </a:lnSpc>
              <a:spcBef>
                <a:spcPts val="5"/>
              </a:spcBef>
            </a:pPr>
            <a:r>
              <a:rPr sz="1600" spc="-15" dirty="0">
                <a:latin typeface="Times New Roman"/>
                <a:cs typeface="Times New Roman"/>
              </a:rPr>
              <a:t>And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marvel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do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at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wonders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past, especially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architectural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wonders.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it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pyramids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Egypt,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cathedrals </a:t>
            </a:r>
            <a:r>
              <a:rPr sz="1600" spc="-3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Rome,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Parthenon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Athens,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Forbidden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City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Beijing, </a:t>
            </a:r>
            <a:r>
              <a:rPr sz="1600" spc="-3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or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Stonehenge,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our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mind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once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awed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by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beauty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grandeur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ancient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architecture.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28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5284" y="594005"/>
            <a:ext cx="9728200" cy="6570345"/>
            <a:chOff x="735284" y="594005"/>
            <a:chExt cx="9728200" cy="657034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000" y="594005"/>
              <a:ext cx="3724928" cy="2634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6000" y="594005"/>
              <a:ext cx="3726000" cy="26348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5900" y="4014005"/>
              <a:ext cx="3653999" cy="25846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8950" y="4014004"/>
              <a:ext cx="3654000" cy="25846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48099" y="319077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1999" y="3190770"/>
            <a:ext cx="14192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85" dirty="0">
                <a:solidFill>
                  <a:srgbClr val="B95434"/>
                </a:solidFill>
                <a:latin typeface="Tahoma"/>
                <a:cs typeface="Tahoma"/>
              </a:rPr>
              <a:t>-1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Bhagabanpur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eam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Multi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le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ojects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64068" y="319077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7968" y="3190770"/>
            <a:ext cx="144272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B95434"/>
                </a:solidFill>
                <a:latin typeface="Tahoma"/>
                <a:cs typeface="Tahoma"/>
              </a:rPr>
              <a:t>-2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Bhagabanpur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eam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Multi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le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ojects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63919" y="655893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87819" y="6558937"/>
            <a:ext cx="51625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agama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ra 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Palgroup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46944" y="656058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70844" y="6560588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Paikanagar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Durgamani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Hota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18171" y="309044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5080" y="3078204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Haridaspur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Sagar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56853" y="307820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5720" y="3078204"/>
            <a:ext cx="16357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672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Gadakana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Sai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Sree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Pasupati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Encon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1180" y="563217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35080" y="5632178"/>
            <a:ext cx="1628139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974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Chadrasekharpur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Sai-Sm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uti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994" y="612006"/>
            <a:ext cx="9414510" cy="5076825"/>
            <a:chOff x="467994" y="612006"/>
            <a:chExt cx="9414510" cy="507682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00" y="612013"/>
              <a:ext cx="4877999" cy="24396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8000" y="612006"/>
              <a:ext cx="3941999" cy="24637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994" y="3993349"/>
              <a:ext cx="4122000" cy="16796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6000" y="3993353"/>
              <a:ext cx="2711922" cy="16949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7000" y="3978025"/>
              <a:ext cx="2534999" cy="171028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15200" y="6971705"/>
            <a:ext cx="15748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00"/>
              </a:lnSpc>
            </a:pPr>
            <a:r>
              <a:rPr sz="1000" b="1" spc="-5" dirty="0">
                <a:solidFill>
                  <a:srgbClr val="807765"/>
                </a:solidFill>
                <a:latin typeface="Sitka Heading"/>
                <a:cs typeface="Sitka Heading"/>
              </a:rPr>
              <a:t>35</a:t>
            </a:r>
            <a:endParaRPr sz="1000">
              <a:latin typeface="Sitka Heading"/>
              <a:cs typeface="Sitka Heading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Sitka Display"/>
                <a:cs typeface="Sitka Display"/>
              </a:rPr>
              <a:t>36</a:t>
            </a:r>
            <a:endParaRPr sz="1000">
              <a:latin typeface="Sitka Display"/>
              <a:cs typeface="Sitka Display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7177" y="468020"/>
            <a:ext cx="6230620" cy="6696075"/>
            <a:chOff x="427177" y="468020"/>
            <a:chExt cx="6230620" cy="669607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177" y="468020"/>
              <a:ext cx="6230086" cy="24923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89" y="3060001"/>
              <a:ext cx="6215074" cy="292436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65272" y="601623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9172" y="6016233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Naharkanta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Sakti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0146" y="313727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74046" y="3137270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Raghunathpur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ripat</a:t>
            </a: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0146" y="641526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74046" y="6415267"/>
            <a:ext cx="9372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Dup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Khandagiri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ripat</a:t>
            </a: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h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911998" y="468007"/>
            <a:ext cx="3404870" cy="5888990"/>
            <a:chOff x="6911998" y="468007"/>
            <a:chExt cx="3404870" cy="588899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2000" y="468007"/>
              <a:ext cx="3404590" cy="25919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1998" y="4106124"/>
              <a:ext cx="3376278" cy="22505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540016"/>
              <a:ext cx="5236573" cy="25229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978" y="3746703"/>
              <a:ext cx="5186591" cy="238466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78100" y="302482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2000" y="3024825"/>
            <a:ext cx="155638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798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Hari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12074" y="302482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35974" y="3024825"/>
            <a:ext cx="155638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798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Suryanagar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Hari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35974" y="6142422"/>
            <a:ext cx="1173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12074" y="609327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35974" y="6545520"/>
            <a:ext cx="797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usti-Builtcorn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100" y="609327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02000" y="6093273"/>
            <a:ext cx="155638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798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Hari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3990" y="540016"/>
            <a:ext cx="3780154" cy="5591810"/>
            <a:chOff x="6173990" y="540016"/>
            <a:chExt cx="3780154" cy="559181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3999" y="540016"/>
              <a:ext cx="3568563" cy="25229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3990" y="3708006"/>
              <a:ext cx="3780002" cy="2423363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6742" y="3137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0642" y="3137261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Pathargadia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atap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6055" y="609331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9955" y="6093314"/>
            <a:ext cx="141160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3204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Tamando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Serbadi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Infr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astr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ctur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0642" y="5995523"/>
            <a:ext cx="534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6742" y="594637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30642" y="6398621"/>
            <a:ext cx="7150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Sanjay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atap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8642" y="540005"/>
            <a:ext cx="9709785" cy="5444490"/>
            <a:chOff x="568642" y="540005"/>
            <a:chExt cx="9709785" cy="544449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642" y="540005"/>
              <a:ext cx="2635357" cy="26353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641" y="4106124"/>
              <a:ext cx="2635357" cy="18636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8000" y="540016"/>
              <a:ext cx="6569999" cy="33299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000" y="3978008"/>
              <a:ext cx="6569999" cy="2006358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000" y="612012"/>
              <a:ext cx="2584703" cy="51693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000" y="612005"/>
              <a:ext cx="4636169" cy="23180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74000" y="5792461"/>
            <a:ext cx="906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Private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Residence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100" y="574331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74000" y="6195559"/>
            <a:ext cx="469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M</a:t>
            </a:r>
            <a:r>
              <a:rPr sz="1000" spc="-8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Nihar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0079" y="289203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3979" y="2892035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G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vind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asad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30079" y="578915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53979" y="5789159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42112" y="578915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6012" y="5789159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Gajapati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92000" y="3780005"/>
            <a:ext cx="6206490" cy="2004060"/>
            <a:chOff x="3492000" y="3780005"/>
            <a:chExt cx="6206490" cy="200406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2000" y="3780005"/>
              <a:ext cx="3005999" cy="20039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3999" y="3780005"/>
              <a:ext cx="2894202" cy="2001415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>
                <a:latin typeface="Sitka Display"/>
                <a:cs typeface="Sitka Display"/>
              </a:rPr>
              <a:t>35</a:t>
            </a:fld>
            <a:endParaRPr spc="-5" dirty="0">
              <a:latin typeface="Sitka Display"/>
              <a:cs typeface="Sitka Displa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22100" y="271608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6000" y="2716088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Sailashreevihar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22100" y="584981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46000" y="5849813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Sailashreevihar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2095" y="584981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5995" y="5849813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Sailashreevihar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3991" y="540016"/>
            <a:ext cx="9522460" cy="5321300"/>
            <a:chOff x="593991" y="540016"/>
            <a:chExt cx="9522460" cy="53213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4009" y="540016"/>
              <a:ext cx="3131990" cy="22141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4000" y="3646524"/>
              <a:ext cx="3132000" cy="22143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991" y="612005"/>
              <a:ext cx="5309997" cy="524887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2001" y="781488"/>
              <a:ext cx="3390784" cy="23468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2785" y="781488"/>
              <a:ext cx="5097870" cy="36042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2070" y="4392402"/>
              <a:ext cx="3798573" cy="256709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70100" y="3137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2094000" y="3137261"/>
            <a:ext cx="138747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907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Sanapalla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Suda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shan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Eastcon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84091" y="628368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07991" y="6283686"/>
            <a:ext cx="138747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5590">
              <a:lnSpc>
                <a:spcPct val="1323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Sanapalla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Suda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shan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Eastcon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Ltd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376" y="612012"/>
              <a:ext cx="3381629" cy="244448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49100" y="301839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3000" y="3018391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Chandrasekharpur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itan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Das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28468" y="301839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52368" y="3018391"/>
            <a:ext cx="11734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Saheed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 </a:t>
            </a:r>
            <a:r>
              <a:rPr sz="1000" spc="-1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Sidha</a:t>
            </a: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Bi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120" dirty="0">
                <a:solidFill>
                  <a:srgbClr val="B95434"/>
                </a:solidFill>
                <a:latin typeface="Tahoma"/>
                <a:cs typeface="Tahoma"/>
              </a:rPr>
              <a:t>w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al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8468" y="584820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2368" y="5848205"/>
            <a:ext cx="93726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Dup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lex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Angul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Mr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Aga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120" dirty="0">
                <a:solidFill>
                  <a:srgbClr val="B95434"/>
                </a:solidFill>
                <a:latin typeface="Tahoma"/>
                <a:cs typeface="Tahoma"/>
              </a:rPr>
              <a:t>w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al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90348" y="612005"/>
            <a:ext cx="5452110" cy="5181600"/>
            <a:chOff x="4290348" y="612005"/>
            <a:chExt cx="5452110" cy="518160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0348" y="612005"/>
              <a:ext cx="3663800" cy="24444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0351" y="3993349"/>
              <a:ext cx="5451559" cy="1799983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5" dirty="0">
                <a:latin typeface="Sitka Display"/>
                <a:cs typeface="Sitka Display"/>
              </a:rPr>
              <a:t>38</a:t>
            </a:fld>
            <a:endParaRPr spc="5" dirty="0">
              <a:latin typeface="Sitka Display"/>
              <a:cs typeface="Sitka Displ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6100" y="299940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000" y="2999407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ushar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malik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6100" y="598136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0000" y="5981367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Bomokhal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Zilion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0056" y="299940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43956" y="2999407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Patia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ushar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malik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1914" y="598136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85814" y="5981367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Patrapada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Zilion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28404" y="598136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52304" y="5981367"/>
            <a:ext cx="11353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Patrapada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Zilion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8002" y="566547"/>
            <a:ext cx="9972040" cy="5427345"/>
            <a:chOff x="378002" y="566547"/>
            <a:chExt cx="9972040" cy="542734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002" y="566547"/>
              <a:ext cx="3078581" cy="24709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999" y="566547"/>
              <a:ext cx="4492647" cy="24709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002" y="3780005"/>
              <a:ext cx="3726583" cy="22135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3887" y="3780005"/>
              <a:ext cx="3540809" cy="22135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4007" y="3780005"/>
              <a:ext cx="2465997" cy="2213505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5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19200" y="402374"/>
              <a:ext cx="1141272" cy="6780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09216" y="402374"/>
              <a:ext cx="1985645" cy="6780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02191" y="565348"/>
            <a:ext cx="24206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2335" algn="l"/>
              </a:tabLst>
            </a:pPr>
            <a:r>
              <a:rPr sz="2400" spc="215" dirty="0"/>
              <a:t>O</a:t>
            </a:r>
            <a:r>
              <a:rPr sz="2400" spc="-10" dirty="0"/>
              <a:t> </a:t>
            </a:r>
            <a:r>
              <a:rPr sz="2400" spc="25" dirty="0"/>
              <a:t>u</a:t>
            </a:r>
            <a:r>
              <a:rPr sz="2400" spc="-10" dirty="0"/>
              <a:t> </a:t>
            </a:r>
            <a:r>
              <a:rPr sz="2400" spc="35" dirty="0"/>
              <a:t>r</a:t>
            </a:r>
            <a:r>
              <a:rPr sz="2400" dirty="0"/>
              <a:t>	</a:t>
            </a:r>
            <a:r>
              <a:rPr sz="2400" spc="-95" dirty="0"/>
              <a:t>S</a:t>
            </a:r>
            <a:r>
              <a:rPr sz="2400" dirty="0"/>
              <a:t> </a:t>
            </a:r>
            <a:r>
              <a:rPr sz="2400" spc="15" dirty="0"/>
              <a:t>e</a:t>
            </a:r>
            <a:r>
              <a:rPr sz="2400" spc="-10" dirty="0"/>
              <a:t> </a:t>
            </a:r>
            <a:r>
              <a:rPr sz="2400" spc="35" dirty="0"/>
              <a:t>r</a:t>
            </a:r>
            <a:r>
              <a:rPr sz="2400" dirty="0"/>
              <a:t> </a:t>
            </a:r>
            <a:r>
              <a:rPr sz="2400" spc="-210" dirty="0"/>
              <a:t>v</a:t>
            </a:r>
            <a:r>
              <a:rPr sz="2400" spc="-15" dirty="0"/>
              <a:t> </a:t>
            </a:r>
            <a:r>
              <a:rPr sz="2400" spc="-85" dirty="0"/>
              <a:t>i</a:t>
            </a:r>
            <a:r>
              <a:rPr sz="2400" spc="-10" dirty="0"/>
              <a:t> </a:t>
            </a:r>
            <a:r>
              <a:rPr sz="2400" spc="-70" dirty="0"/>
              <a:t>c</a:t>
            </a:r>
            <a:r>
              <a:rPr sz="2400" spc="5" dirty="0"/>
              <a:t> </a:t>
            </a:r>
            <a:r>
              <a:rPr sz="2400" spc="15" dirty="0"/>
              <a:t>e</a:t>
            </a:r>
            <a:r>
              <a:rPr sz="2400" spc="-10" dirty="0"/>
              <a:t> </a:t>
            </a:r>
            <a:r>
              <a:rPr sz="2400" spc="-85" dirty="0"/>
              <a:t>s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4342645" y="1285795"/>
            <a:ext cx="6040388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5" dirty="0">
                <a:latin typeface="Times New Roman"/>
                <a:cs typeface="Times New Roman"/>
              </a:rPr>
              <a:t>We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believe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in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providing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complete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comprehensive</a:t>
            </a:r>
            <a:r>
              <a:rPr lang="en-IN"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solution/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which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covers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360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degree.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Times New Roman"/>
                <a:cs typeface="Times New Roman"/>
              </a:rPr>
              <a:t>The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services</a:t>
            </a:r>
            <a:r>
              <a:rPr sz="1400" spc="-10" dirty="0">
                <a:latin typeface="Times New Roman"/>
                <a:cs typeface="Times New Roman"/>
              </a:rPr>
              <a:t> include</a:t>
            </a:r>
            <a:r>
              <a:rPr lang="en-IN" sz="1400" spc="-10" dirty="0">
                <a:latin typeface="Times New Roman"/>
                <a:cs typeface="Times New Roman"/>
              </a:rPr>
              <a:t> :-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7191" y="1976574"/>
            <a:ext cx="6277309" cy="5139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5" dirty="0">
                <a:latin typeface="Times New Roman"/>
                <a:cs typeface="Times New Roman"/>
              </a:rPr>
              <a:t>Architectural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Interior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Landscape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Environmental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PH </a:t>
            </a:r>
            <a:r>
              <a:rPr sz="1400" spc="-10" dirty="0">
                <a:latin typeface="Times New Roman"/>
                <a:cs typeface="Times New Roman"/>
              </a:rPr>
              <a:t>Layout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Electrical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Layout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Urban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Design</a:t>
            </a:r>
            <a:endParaRPr sz="14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15" dirty="0">
                <a:latin typeface="Times New Roman"/>
                <a:cs typeface="Times New Roman"/>
              </a:rPr>
              <a:t>Air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Conditioning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Fire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fighting</a:t>
            </a:r>
            <a:endParaRPr sz="1400" dirty="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04800" algn="l"/>
                <a:tab pos="305435" algn="l"/>
              </a:tabLst>
            </a:pPr>
            <a:r>
              <a:rPr sz="1400" spc="-20" dirty="0">
                <a:latin typeface="Times New Roman"/>
                <a:cs typeface="Times New Roman"/>
              </a:rPr>
              <a:t>Techno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Economic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Feasibility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report</a:t>
            </a:r>
            <a:endParaRPr sz="1400" dirty="0">
              <a:latin typeface="Times New Roman"/>
              <a:cs typeface="Times New Roman"/>
            </a:endParaRPr>
          </a:p>
          <a:p>
            <a:pPr marL="307975" indent="-295910">
              <a:lnSpc>
                <a:spcPct val="100000"/>
              </a:lnSpc>
              <a:buFont typeface="Wingdings"/>
              <a:buChar char=""/>
              <a:tabLst>
                <a:tab pos="307975" algn="l"/>
                <a:tab pos="308610" algn="l"/>
              </a:tabLst>
            </a:pPr>
            <a:r>
              <a:rPr sz="1400" spc="-5" dirty="0">
                <a:latin typeface="Times New Roman"/>
                <a:cs typeface="Times New Roman"/>
              </a:rPr>
              <a:t>Project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management</a:t>
            </a:r>
            <a:endParaRPr sz="1400" dirty="0">
              <a:latin typeface="Times New Roman"/>
              <a:cs typeface="Times New Roman"/>
            </a:endParaRPr>
          </a:p>
          <a:p>
            <a:pPr marL="260350" marR="1110615" algn="just">
              <a:lnSpc>
                <a:spcPct val="102800"/>
              </a:lnSpc>
              <a:spcBef>
                <a:spcPts val="1105"/>
              </a:spcBef>
            </a:pPr>
            <a:r>
              <a:rPr sz="1400" spc="-40" dirty="0">
                <a:latin typeface="Times New Roman"/>
                <a:cs typeface="Times New Roman"/>
              </a:rPr>
              <a:t>We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provide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PMC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services  and  have  </a:t>
            </a:r>
            <a:r>
              <a:rPr sz="1400" spc="-5" dirty="0">
                <a:latin typeface="Times New Roman"/>
                <a:cs typeface="Times New Roman"/>
              </a:rPr>
              <a:t>a</a:t>
            </a:r>
            <a:r>
              <a:rPr sz="1400" spc="31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experienced 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qualified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team</a:t>
            </a:r>
            <a:r>
              <a:rPr sz="1400" spc="-5" dirty="0">
                <a:latin typeface="Times New Roman"/>
                <a:cs typeface="Times New Roman"/>
              </a:rPr>
              <a:t> covering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all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aspects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such</a:t>
            </a:r>
            <a:r>
              <a:rPr sz="1400" spc="-5" dirty="0">
                <a:latin typeface="Times New Roman"/>
                <a:cs typeface="Times New Roman"/>
              </a:rPr>
              <a:t> as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time, </a:t>
            </a:r>
            <a:r>
              <a:rPr sz="1400" spc="-310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Quality,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25" dirty="0">
                <a:latin typeface="Times New Roman"/>
                <a:cs typeface="Times New Roman"/>
              </a:rPr>
              <a:t>money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25" dirty="0">
                <a:latin typeface="Times New Roman"/>
                <a:cs typeface="Times New Roman"/>
              </a:rPr>
              <a:t>management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and  </a:t>
            </a:r>
            <a:r>
              <a:rPr sz="1400" spc="25" dirty="0">
                <a:latin typeface="Times New Roman"/>
                <a:cs typeface="Times New Roman"/>
              </a:rPr>
              <a:t>with  </a:t>
            </a:r>
            <a:r>
              <a:rPr sz="1400" spc="30" dirty="0">
                <a:latin typeface="Times New Roman"/>
                <a:cs typeface="Times New Roman"/>
              </a:rPr>
              <a:t>supervision. </a:t>
            </a:r>
            <a:r>
              <a:rPr sz="1400" spc="-310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Times New Roman"/>
                <a:cs typeface="Times New Roman"/>
              </a:rPr>
              <a:t>We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have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government  </a:t>
            </a:r>
            <a:r>
              <a:rPr sz="1400" spc="20" dirty="0">
                <a:latin typeface="Times New Roman"/>
                <a:cs typeface="Times New Roman"/>
              </a:rPr>
              <a:t>approved  testing  laboratory 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for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maintaining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quality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control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during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construction.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We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undertake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the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following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types</a:t>
            </a:r>
            <a:r>
              <a:rPr sz="1400" b="1" spc="8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of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projects</a:t>
            </a:r>
            <a:endParaRPr sz="1400" dirty="0">
              <a:latin typeface="Arial"/>
              <a:cs typeface="Arial"/>
            </a:endParaRPr>
          </a:p>
          <a:p>
            <a:pPr marL="12700">
              <a:spcBef>
                <a:spcPts val="625"/>
              </a:spcBef>
              <a:tabLst>
                <a:tab pos="819150" algn="l"/>
                <a:tab pos="2680335" algn="l"/>
              </a:tabLst>
            </a:pPr>
            <a:r>
              <a:rPr lang="en-IN" sz="1400" spc="-5" dirty="0">
                <a:latin typeface="Times New Roman"/>
                <a:cs typeface="Times New Roman"/>
              </a:rPr>
              <a:t>- Housing	                                                         - </a:t>
            </a:r>
            <a:r>
              <a:rPr lang="en-IN" sz="1400" spc="-10" dirty="0">
                <a:latin typeface="Times New Roman"/>
                <a:cs typeface="Times New Roman"/>
              </a:rPr>
              <a:t>Commercial</a:t>
            </a:r>
            <a:r>
              <a:rPr lang="en-IN" sz="1400" spc="20" dirty="0">
                <a:latin typeface="Times New Roman"/>
                <a:cs typeface="Times New Roman"/>
              </a:rPr>
              <a:t> </a:t>
            </a:r>
            <a:r>
              <a:rPr lang="en-IN" sz="1400" spc="-5" dirty="0">
                <a:latin typeface="Times New Roman"/>
                <a:cs typeface="Times New Roman"/>
              </a:rPr>
              <a:t>Complexes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819150" algn="l"/>
                <a:tab pos="2680335" algn="l"/>
              </a:tabLst>
            </a:pPr>
            <a:r>
              <a:rPr lang="en-IN" sz="1400" spc="-5" dirty="0">
                <a:latin typeface="Times New Roman"/>
                <a:cs typeface="Times New Roman"/>
              </a:rPr>
              <a:t>- </a:t>
            </a:r>
            <a:r>
              <a:rPr sz="1400" spc="-5" dirty="0">
                <a:latin typeface="Times New Roman"/>
                <a:cs typeface="Times New Roman"/>
              </a:rPr>
              <a:t>Educational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Institutions</a:t>
            </a:r>
            <a:r>
              <a:rPr lang="en-IN" sz="1400" spc="-5" dirty="0">
                <a:latin typeface="Times New Roman"/>
                <a:cs typeface="Times New Roman"/>
              </a:rPr>
              <a:t>                                   - </a:t>
            </a:r>
            <a:r>
              <a:rPr lang="en-IN" sz="1400" spc="-10" dirty="0">
                <a:latin typeface="Times New Roman"/>
                <a:cs typeface="Times New Roman"/>
              </a:rPr>
              <a:t>Office</a:t>
            </a:r>
            <a:r>
              <a:rPr lang="en-IN" sz="1400" spc="30" dirty="0">
                <a:latin typeface="Times New Roman"/>
                <a:cs typeface="Times New Roman"/>
              </a:rPr>
              <a:t> </a:t>
            </a:r>
            <a:r>
              <a:rPr lang="en-IN" sz="1400" spc="-10" dirty="0">
                <a:latin typeface="Times New Roman"/>
                <a:cs typeface="Times New Roman"/>
              </a:rPr>
              <a:t>Buildings </a:t>
            </a:r>
            <a:r>
              <a:rPr sz="1400" spc="-5" dirty="0">
                <a:latin typeface="Times New Roman"/>
                <a:cs typeface="Times New Roman"/>
              </a:rPr>
              <a:t>	</a:t>
            </a:r>
            <a:endParaRPr lang="en-IN" sz="1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819150" algn="l"/>
                <a:tab pos="2680335" algn="l"/>
              </a:tabLst>
            </a:pPr>
            <a:r>
              <a:rPr lang="en-IN" sz="1400" spc="-5" dirty="0">
                <a:latin typeface="Times New Roman"/>
                <a:cs typeface="Times New Roman"/>
              </a:rPr>
              <a:t>- </a:t>
            </a:r>
            <a:r>
              <a:rPr sz="1400" spc="-5" dirty="0">
                <a:latin typeface="Times New Roman"/>
                <a:cs typeface="Times New Roman"/>
              </a:rPr>
              <a:t>Healthcare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Facilities</a:t>
            </a:r>
            <a:r>
              <a:rPr lang="en-IN" sz="1400" spc="-5" dirty="0">
                <a:latin typeface="Times New Roman"/>
                <a:cs typeface="Times New Roman"/>
              </a:rPr>
              <a:t>                  </a:t>
            </a:r>
            <a:r>
              <a:rPr lang="en-IN" sz="1400" spc="-10" dirty="0">
                <a:latin typeface="Times New Roman"/>
                <a:cs typeface="Times New Roman"/>
              </a:rPr>
              <a:t>	               - </a:t>
            </a:r>
            <a:r>
              <a:rPr lang="en-IN" sz="1400" spc="-5" dirty="0">
                <a:latin typeface="Times New Roman"/>
                <a:cs typeface="Times New Roman"/>
              </a:rPr>
              <a:t>Recreational</a:t>
            </a:r>
            <a:r>
              <a:rPr lang="en-IN" sz="1400" spc="25" dirty="0">
                <a:latin typeface="Times New Roman"/>
                <a:cs typeface="Times New Roman"/>
              </a:rPr>
              <a:t> </a:t>
            </a:r>
            <a:r>
              <a:rPr lang="en-IN" sz="1400" spc="-5" dirty="0">
                <a:latin typeface="Times New Roman"/>
                <a:cs typeface="Times New Roman"/>
              </a:rPr>
              <a:t>and</a:t>
            </a:r>
            <a:r>
              <a:rPr lang="en-IN" sz="1400" spc="25" dirty="0">
                <a:latin typeface="Times New Roman"/>
                <a:cs typeface="Times New Roman"/>
              </a:rPr>
              <a:t> </a:t>
            </a:r>
            <a:r>
              <a:rPr lang="en-IN" sz="1400" spc="-5" dirty="0">
                <a:latin typeface="Times New Roman"/>
                <a:cs typeface="Times New Roman"/>
              </a:rPr>
              <a:t>Cultural</a:t>
            </a:r>
            <a:r>
              <a:rPr lang="en-IN" sz="1400" spc="20" dirty="0">
                <a:latin typeface="Times New Roman"/>
                <a:cs typeface="Times New Roman"/>
              </a:rPr>
              <a:t> </a:t>
            </a:r>
            <a:r>
              <a:rPr lang="en-IN" sz="1400" spc="-5" dirty="0">
                <a:latin typeface="Times New Roman"/>
                <a:cs typeface="Times New Roman"/>
              </a:rPr>
              <a:t>Complexes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1504950" algn="l"/>
                <a:tab pos="3125470" algn="l"/>
              </a:tabLst>
            </a:pPr>
            <a:r>
              <a:rPr lang="en-IN" sz="1400" spc="-5" dirty="0">
                <a:latin typeface="Times New Roman"/>
                <a:cs typeface="Times New Roman"/>
              </a:rPr>
              <a:t>- </a:t>
            </a:r>
            <a:r>
              <a:rPr sz="1400" spc="-5" dirty="0">
                <a:latin typeface="Times New Roman"/>
                <a:cs typeface="Times New Roman"/>
              </a:rPr>
              <a:t>Hotels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and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Resorts	</a:t>
            </a:r>
            <a:r>
              <a:rPr lang="en-IN" sz="1400" spc="-5" dirty="0">
                <a:latin typeface="Times New Roman"/>
                <a:cs typeface="Times New Roman"/>
              </a:rPr>
              <a:t>                                          - Urban</a:t>
            </a:r>
            <a:r>
              <a:rPr lang="en-IN" sz="1400" spc="-20" dirty="0">
                <a:latin typeface="Times New Roman"/>
                <a:cs typeface="Times New Roman"/>
              </a:rPr>
              <a:t> </a:t>
            </a:r>
            <a:r>
              <a:rPr lang="en-IN" sz="1400" spc="-10" dirty="0">
                <a:latin typeface="Times New Roman"/>
                <a:cs typeface="Times New Roman"/>
              </a:rPr>
              <a:t>Design</a:t>
            </a:r>
            <a:endParaRPr lang="en-IN" sz="1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1504950" algn="l"/>
                <a:tab pos="3125470" algn="l"/>
              </a:tabLst>
            </a:pPr>
            <a:r>
              <a:rPr lang="en-IN" sz="1400" spc="-5" dirty="0">
                <a:latin typeface="Times New Roman"/>
                <a:cs typeface="Times New Roman"/>
              </a:rPr>
              <a:t>- </a:t>
            </a:r>
            <a:r>
              <a:rPr sz="1400" spc="-5" dirty="0">
                <a:latin typeface="Times New Roman"/>
                <a:cs typeface="Times New Roman"/>
              </a:rPr>
              <a:t>Industrial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-5" dirty="0" err="1">
                <a:latin typeface="Times New Roman"/>
                <a:cs typeface="Times New Roman"/>
              </a:rPr>
              <a:t>Complexe</a:t>
            </a:r>
            <a:r>
              <a:rPr lang="en-IN" sz="1400" spc="-5" dirty="0">
                <a:latin typeface="Times New Roman"/>
                <a:cs typeface="Times New Roman"/>
              </a:rPr>
              <a:t>s	</a:t>
            </a:r>
            <a:r>
              <a:rPr sz="1400" spc="-10" dirty="0">
                <a:latin typeface="Times New Roman"/>
                <a:cs typeface="Times New Roman"/>
              </a:rPr>
              <a:t>	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88" y="960099"/>
            <a:ext cx="4156413" cy="482028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47300" y="7210425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928" y="738009"/>
              <a:ext cx="3528000" cy="54523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1906" y="774005"/>
              <a:ext cx="3731021" cy="26428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1906" y="1701840"/>
              <a:ext cx="2425164" cy="17149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8665" y="3569437"/>
              <a:ext cx="3724263" cy="26331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5418" y="4527380"/>
              <a:ext cx="2351653" cy="166298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949527" y="359471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15" name="object 15"/>
          <p:cNvSpPr txBox="1"/>
          <p:nvPr/>
        </p:nvSpPr>
        <p:spPr>
          <a:xfrm>
            <a:off x="8673427" y="3594710"/>
            <a:ext cx="153289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195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Chandaka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omote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4099" y="337871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7999" y="3378710"/>
            <a:ext cx="15684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751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Alarpur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611" y="337871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86511" y="3378710"/>
            <a:ext cx="15684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751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15314" y="624281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39214" y="6242814"/>
            <a:ext cx="15684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751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Bomikhal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5999" y="396005"/>
            <a:ext cx="8974455" cy="5885180"/>
            <a:chOff x="665999" y="396005"/>
            <a:chExt cx="8974455" cy="588518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999" y="396005"/>
              <a:ext cx="4647733" cy="2921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8000" y="396005"/>
              <a:ext cx="4132412" cy="2921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628" y="4271422"/>
              <a:ext cx="2799999" cy="19794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3790" y="4271422"/>
              <a:ext cx="2813190" cy="1988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7143" y="4271422"/>
              <a:ext cx="2842392" cy="2009444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60099" y="49732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4000" y="4973261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00">
              <a:lnSpc>
                <a:spcPct val="1322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Saheed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Nagar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2134" y="312985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6034" y="3129856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10" dirty="0">
                <a:solidFill>
                  <a:srgbClr val="B95434"/>
                </a:solidFill>
                <a:latin typeface="Tahoma"/>
                <a:cs typeface="Tahoma"/>
              </a:rPr>
              <a:t>GGP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15" dirty="0">
                <a:solidFill>
                  <a:srgbClr val="B95434"/>
                </a:solidFill>
                <a:latin typeface="Tahoma"/>
                <a:cs typeface="Tahoma"/>
              </a:rPr>
              <a:t>C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lo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n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2134" y="614902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66034" y="6149027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ha</a:t>
            </a:r>
            <a:r>
              <a:rPr sz="1000" spc="-1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ya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vihar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2000" y="540005"/>
            <a:ext cx="7150734" cy="5591810"/>
            <a:chOff x="1422000" y="540005"/>
            <a:chExt cx="7150734" cy="559181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3999" y="540005"/>
              <a:ext cx="3568565" cy="25242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2000" y="2694715"/>
              <a:ext cx="3275996" cy="23166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03" y="3870492"/>
              <a:ext cx="3005998" cy="226087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>
                <a:latin typeface="Sitka Display"/>
                <a:cs typeface="Sitka Display"/>
              </a:rPr>
              <a:t>42</a:t>
            </a:fld>
            <a:endParaRPr spc="-5" dirty="0">
              <a:latin typeface="Sitka Display"/>
              <a:cs typeface="Sitka Displ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000" y="2403353"/>
              <a:ext cx="4583474" cy="27500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30099" y="511533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3999" y="5115336"/>
            <a:ext cx="15684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751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Jagamara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37633" y="511533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61533" y="5115336"/>
            <a:ext cx="156845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751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Laxmisagar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130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rishakti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Builde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Develope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9480" y="2403353"/>
            <a:ext cx="3959986" cy="275009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64216" y="288333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8116" y="2883335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8745">
              <a:lnSpc>
                <a:spcPct val="132200"/>
              </a:lnSpc>
              <a:spcBef>
                <a:spcPts val="100"/>
              </a:spcBef>
            </a:pPr>
            <a:r>
              <a:rPr sz="1000" spc="-135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wnship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Balasore 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Andharua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26121" y="910805"/>
            <a:ext cx="7866380" cy="5253355"/>
            <a:chOff x="1426121" y="910805"/>
            <a:chExt cx="7866380" cy="525335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6121" y="910805"/>
              <a:ext cx="3869994" cy="19355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2115" y="910805"/>
              <a:ext cx="3869991" cy="19355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115" y="3362405"/>
              <a:ext cx="3501412" cy="28011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460215" y="620973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5200" y="6971705"/>
            <a:ext cx="15748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00"/>
              </a:lnSpc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47</a:t>
            </a:r>
            <a:endParaRPr sz="1000">
              <a:latin typeface="Roboto Cn"/>
              <a:cs typeface="Roboto C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4115" y="6209736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7070">
              <a:lnSpc>
                <a:spcPct val="1323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Andha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ua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48</a:t>
            </a:r>
            <a:endParaRPr sz="1000">
              <a:latin typeface="Roboto Cn"/>
              <a:cs typeface="Roboto C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3494" y="576004"/>
            <a:ext cx="9701530" cy="6588125"/>
            <a:chOff x="473494" y="576004"/>
            <a:chExt cx="9701530" cy="6588125"/>
          </a:xfrm>
        </p:grpSpPr>
        <p:sp>
          <p:nvSpPr>
            <p:cNvPr id="9" name="object 9"/>
            <p:cNvSpPr/>
            <p:nvPr/>
          </p:nvSpPr>
          <p:spPr>
            <a:xfrm>
              <a:off x="760765" y="7157654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4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002" y="576004"/>
              <a:ext cx="4666907" cy="30060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494" y="576005"/>
              <a:ext cx="4785611" cy="233411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11590" y="298590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35490" y="2985903"/>
            <a:ext cx="152717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135" dirty="0">
                <a:solidFill>
                  <a:srgbClr val="B95434"/>
                </a:solidFill>
                <a:latin typeface="Tahoma"/>
                <a:cs typeface="Tahoma"/>
              </a:rPr>
              <a:t>T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o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wnship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at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Balasor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(Du</a:t>
            </a:r>
            <a:r>
              <a:rPr sz="1000" spc="-8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lex) 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Andharua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590" y="603479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5490" y="6034792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6740">
              <a:lnSpc>
                <a:spcPct val="1323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Gothapatna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46124" y="666331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70024" y="6663315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4215">
              <a:lnSpc>
                <a:spcPct val="132200"/>
              </a:lnSpc>
              <a:spcBef>
                <a:spcPts val="100"/>
              </a:spcBef>
            </a:pP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Duplex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aik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ur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6124" y="354394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0024" y="3543941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Jagamara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3490" y="3780004"/>
            <a:ext cx="9719310" cy="2921635"/>
            <a:chOff x="473490" y="3780004"/>
            <a:chExt cx="9719310" cy="292163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490" y="3780004"/>
              <a:ext cx="4584509" cy="22929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8002" y="4408528"/>
              <a:ext cx="4684275" cy="22929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807765"/>
                </a:solidFill>
                <a:latin typeface="Sitka Banner"/>
                <a:cs typeface="Sitka Banner"/>
              </a:rPr>
              <a:t>49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7900" y="7151305"/>
            <a:ext cx="3350895" cy="12700"/>
            <a:chOff x="927900" y="7151305"/>
            <a:chExt cx="3350895" cy="12700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060099" y="603481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3999" y="6034812"/>
            <a:ext cx="119507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Gothapatna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8024" y="4783925"/>
            <a:ext cx="483234" cy="67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95"/>
              </a:spcBef>
            </a:pPr>
            <a:r>
              <a:rPr sz="1050" spc="-45" dirty="0">
                <a:latin typeface="Tahoma"/>
                <a:cs typeface="Tahoma"/>
              </a:rPr>
              <a:t>Project </a:t>
            </a:r>
            <a:r>
              <a:rPr sz="1050" spc="-40" dirty="0">
                <a:latin typeface="Tahoma"/>
                <a:cs typeface="Tahoma"/>
              </a:rPr>
              <a:t> </a:t>
            </a:r>
            <a:r>
              <a:rPr sz="1050" spc="-35" dirty="0">
                <a:latin typeface="Tahoma"/>
                <a:cs typeface="Tahoma"/>
              </a:rPr>
              <a:t>Location  </a:t>
            </a:r>
            <a:r>
              <a:rPr sz="1050" spc="-25" dirty="0">
                <a:latin typeface="Tahoma"/>
                <a:cs typeface="Tahoma"/>
              </a:rPr>
              <a:t>Client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7853" y="4783925"/>
            <a:ext cx="1285240" cy="67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8580">
              <a:lnSpc>
                <a:spcPct val="135700"/>
              </a:lnSpc>
              <a:spcBef>
                <a:spcPts val="95"/>
              </a:spcBef>
            </a:pPr>
            <a:r>
              <a:rPr sz="1050" spc="-4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5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50" spc="2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50" spc="-5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50" spc="-1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50" spc="-40" dirty="0">
                <a:solidFill>
                  <a:srgbClr val="B95434"/>
                </a:solidFill>
                <a:latin typeface="Tahoma"/>
                <a:cs typeface="Tahoma"/>
              </a:rPr>
              <a:t>tment  Gothapatna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50" spc="-35" dirty="0">
                <a:solidFill>
                  <a:srgbClr val="B95434"/>
                </a:solidFill>
                <a:latin typeface="Tahoma"/>
                <a:cs typeface="Tahoma"/>
              </a:rPr>
              <a:t>Sup</a:t>
            </a:r>
            <a:r>
              <a:rPr sz="1050" spc="-4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50" spc="-45" dirty="0">
                <a:solidFill>
                  <a:srgbClr val="B95434"/>
                </a:solidFill>
                <a:latin typeface="Tahoma"/>
                <a:cs typeface="Tahoma"/>
              </a:rPr>
              <a:t>atik</a:t>
            </a:r>
            <a:r>
              <a:rPr sz="105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B95434"/>
                </a:solidFill>
                <a:latin typeface="Tahoma"/>
                <a:cs typeface="Tahoma"/>
              </a:rPr>
              <a:t>Estates</a:t>
            </a:r>
            <a:r>
              <a:rPr sz="105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50" spc="-5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50" spc="-60" dirty="0">
                <a:solidFill>
                  <a:srgbClr val="B95434"/>
                </a:solidFill>
                <a:latin typeface="Tahoma"/>
                <a:cs typeface="Tahoma"/>
              </a:rPr>
              <a:t>vt.Ltd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46000" y="576008"/>
            <a:ext cx="8692515" cy="5462905"/>
            <a:chOff x="846000" y="576008"/>
            <a:chExt cx="8692515" cy="546290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1999" y="576008"/>
              <a:ext cx="4516153" cy="30595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000" y="3780005"/>
              <a:ext cx="4516153" cy="22587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000" y="2565447"/>
              <a:ext cx="4042536" cy="2140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5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648" y="381000"/>
              <a:ext cx="4751832" cy="3124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04443" y="4073778"/>
            <a:ext cx="606425" cy="7391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128800"/>
              </a:lnSpc>
              <a:spcBef>
                <a:spcPts val="15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  </a:t>
            </a: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03323" y="4073778"/>
            <a:ext cx="2719070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 marR="611505" indent="-30480">
              <a:lnSpc>
                <a:spcPct val="132500"/>
              </a:lnSpc>
              <a:spcBef>
                <a:spcPts val="10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Sitanath</a:t>
            </a:r>
            <a:r>
              <a:rPr sz="1200" spc="-6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Residency</a:t>
            </a:r>
            <a:r>
              <a:rPr sz="1200" spc="18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Apartment </a:t>
            </a:r>
            <a:r>
              <a:rPr sz="1200" spc="-3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Patia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,Near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Koel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Campus</a:t>
            </a:r>
            <a:endParaRPr sz="1200">
              <a:latin typeface="Arial MT"/>
              <a:cs typeface="Arial MT"/>
            </a:endParaRPr>
          </a:p>
          <a:p>
            <a:pPr marL="30480">
              <a:lnSpc>
                <a:spcPct val="100000"/>
              </a:lnSpc>
              <a:spcBef>
                <a:spcPts val="360"/>
              </a:spcBef>
            </a:pP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K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handuaa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li</a:t>
            </a:r>
            <a:r>
              <a:rPr sz="1200" spc="-8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Dev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e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ope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s 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PV</a:t>
            </a:r>
            <a:r>
              <a:rPr sz="1200" spc="-13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r>
              <a:rPr sz="1200" spc="2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0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D.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18100" y="733425"/>
            <a:ext cx="4373880" cy="6019800"/>
            <a:chOff x="4788408" y="381000"/>
            <a:chExt cx="4373880" cy="60198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408" y="3675888"/>
              <a:ext cx="3453384" cy="27249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6712" y="381000"/>
              <a:ext cx="3465576" cy="3124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76502" y="1038225"/>
            <a:ext cx="606425" cy="6032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635">
              <a:lnSpc>
                <a:spcPts val="1310"/>
              </a:lnSpc>
              <a:spcBef>
                <a:spcPts val="25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34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0032" y="1038225"/>
            <a:ext cx="2400935" cy="6032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955" marR="5080" indent="6985">
              <a:lnSpc>
                <a:spcPts val="1310"/>
              </a:lnSpc>
              <a:spcBef>
                <a:spcPts val="25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Khetrabashi Residency</a:t>
            </a:r>
            <a:r>
              <a:rPr sz="1200" spc="26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&amp;</a:t>
            </a:r>
            <a:r>
              <a:rPr sz="1200" spc="3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K</a:t>
            </a:r>
            <a:r>
              <a:rPr sz="1200" spc="1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Plaza </a:t>
            </a:r>
            <a:r>
              <a:rPr sz="1200" spc="-31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Patia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Srihari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Construction.</a:t>
            </a:r>
            <a:endParaRPr sz="1200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1416" y="304800"/>
            <a:ext cx="9854148" cy="3581400"/>
            <a:chOff x="661416" y="304800"/>
            <a:chExt cx="9854148" cy="35814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304800"/>
              <a:ext cx="6160008" cy="3581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1597" y="1752600"/>
              <a:ext cx="3553967" cy="2133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72AA7B-302E-1910-32BF-822D79F92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4062413"/>
            <a:ext cx="4267200" cy="320040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FF345FFD-5DAF-6C95-3F4A-78586F7E3D1B}"/>
              </a:ext>
            </a:extLst>
          </p:cNvPr>
          <p:cNvSpPr txBox="1"/>
          <p:nvPr/>
        </p:nvSpPr>
        <p:spPr>
          <a:xfrm>
            <a:off x="6214999" y="6652501"/>
            <a:ext cx="606425" cy="6032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635">
              <a:lnSpc>
                <a:spcPts val="1310"/>
              </a:lnSpc>
              <a:spcBef>
                <a:spcPts val="25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34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BB21AC09-61F4-BEAB-A8A5-4EE7DA67ADDE}"/>
              </a:ext>
            </a:extLst>
          </p:cNvPr>
          <p:cNvSpPr txBox="1"/>
          <p:nvPr/>
        </p:nvSpPr>
        <p:spPr>
          <a:xfrm>
            <a:off x="7129354" y="6652501"/>
            <a:ext cx="2400935" cy="6270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955" marR="5080" indent="6985">
              <a:lnSpc>
                <a:spcPts val="1310"/>
              </a:lnSpc>
              <a:spcBef>
                <a:spcPts val="250"/>
              </a:spcBef>
            </a:pPr>
            <a:r>
              <a:rPr lang="en-IN" sz="1200" spc="-5" dirty="0">
                <a:solidFill>
                  <a:srgbClr val="E35028"/>
                </a:solidFill>
                <a:latin typeface="Arial MT"/>
                <a:cs typeface="Arial MT"/>
              </a:rPr>
              <a:t>Commercial</a:t>
            </a:r>
          </a:p>
          <a:p>
            <a:pPr marL="20955" marR="5080" indent="6985">
              <a:lnSpc>
                <a:spcPts val="1310"/>
              </a:lnSpc>
              <a:spcBef>
                <a:spcPts val="250"/>
              </a:spcBef>
            </a:pPr>
            <a:r>
              <a:rPr lang="en-IN" sz="1200" dirty="0" err="1">
                <a:solidFill>
                  <a:srgbClr val="E35028"/>
                </a:solidFill>
                <a:latin typeface="Arial MT"/>
                <a:cs typeface="Arial MT"/>
              </a:rPr>
              <a:t>Bamokhal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IN" sz="1200" dirty="0" err="1">
                <a:solidFill>
                  <a:srgbClr val="E35028"/>
                </a:solidFill>
                <a:latin typeface="Arial MT"/>
                <a:cs typeface="Arial MT"/>
              </a:rPr>
              <a:t>Sahu</a:t>
            </a:r>
            <a:r>
              <a:rPr lang="en-IN" sz="1200" dirty="0">
                <a:solidFill>
                  <a:srgbClr val="E35028"/>
                </a:solidFill>
                <a:latin typeface="Arial MT"/>
                <a:cs typeface="Arial MT"/>
              </a:rPr>
              <a:t> Signature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1345" y="3143179"/>
            <a:ext cx="60642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31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5358" y="3118359"/>
            <a:ext cx="177990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260985" indent="698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Res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dential</a:t>
            </a:r>
            <a:r>
              <a:rPr sz="1200" spc="-1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en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  Kalarahanga.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200" spc="-5" dirty="0">
                <a:solidFill>
                  <a:srgbClr val="E35028"/>
                </a:solidFill>
                <a:latin typeface="Calibri"/>
                <a:cs typeface="Calibri"/>
              </a:rPr>
              <a:t>Aastik</a:t>
            </a:r>
            <a:r>
              <a:rPr sz="1200" spc="254" dirty="0">
                <a:solidFill>
                  <a:srgbClr val="E3502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Calibri"/>
                <a:cs typeface="Calibri"/>
              </a:rPr>
              <a:t>Infra</a:t>
            </a:r>
            <a:r>
              <a:rPr sz="1200" spc="-25" dirty="0">
                <a:solidFill>
                  <a:srgbClr val="E3502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Calibri"/>
                <a:cs typeface="Calibri"/>
              </a:rPr>
              <a:t>Project</a:t>
            </a:r>
            <a:r>
              <a:rPr sz="1200" spc="280" dirty="0">
                <a:solidFill>
                  <a:srgbClr val="E35028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E35028"/>
                </a:solidFill>
                <a:latin typeface="Calibri"/>
                <a:cs typeface="Calibri"/>
              </a:rPr>
              <a:t>PVT.LTD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87234" y="607821"/>
            <a:ext cx="9357513" cy="5745926"/>
            <a:chOff x="661416" y="609600"/>
            <a:chExt cx="9357513" cy="5745926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609600"/>
              <a:ext cx="4456176" cy="2438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480" y="609600"/>
              <a:ext cx="3962400" cy="2438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2817" y="3874454"/>
              <a:ext cx="4706112" cy="24810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692488" y="3118359"/>
            <a:ext cx="60642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1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4089" y="3109086"/>
            <a:ext cx="152400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indent="698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Res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dential</a:t>
            </a:r>
            <a:r>
              <a:rPr sz="1200" spc="-1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en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 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Baramunda.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200" spc="-5" dirty="0">
                <a:solidFill>
                  <a:srgbClr val="E35028"/>
                </a:solidFill>
                <a:latin typeface="Calibri"/>
                <a:cs typeface="Calibri"/>
              </a:rPr>
              <a:t>A_K_Developer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11780" y="6471793"/>
            <a:ext cx="497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P</a:t>
            </a:r>
            <a:r>
              <a:rPr sz="1200" spc="5" dirty="0">
                <a:latin typeface="Arial MT"/>
                <a:cs typeface="Arial MT"/>
              </a:rPr>
              <a:t>r</a:t>
            </a:r>
            <a:r>
              <a:rPr sz="1200" spc="-5" dirty="0">
                <a:latin typeface="Arial MT"/>
                <a:cs typeface="Arial MT"/>
              </a:rPr>
              <a:t>o</a:t>
            </a:r>
            <a:r>
              <a:rPr sz="1200" spc="-35" dirty="0">
                <a:latin typeface="Arial MT"/>
                <a:cs typeface="Arial MT"/>
              </a:rPr>
              <a:t>j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ct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34990" y="6846550"/>
            <a:ext cx="606425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 marR="5080" indent="-3810">
              <a:lnSpc>
                <a:spcPct val="1515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  </a:t>
            </a: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03174" y="6422326"/>
            <a:ext cx="2177034" cy="9931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325"/>
              </a:spcBef>
            </a:pPr>
            <a:r>
              <a:rPr sz="1400" spc="-5" dirty="0">
                <a:solidFill>
                  <a:srgbClr val="E35028"/>
                </a:solidFill>
                <a:latin typeface="Arial MT"/>
                <a:cs typeface="Arial MT"/>
              </a:rPr>
              <a:t>Commercial</a:t>
            </a:r>
            <a:r>
              <a:rPr sz="14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5028"/>
                </a:solidFill>
                <a:latin typeface="Arial MT"/>
                <a:cs typeface="Arial MT"/>
              </a:rPr>
              <a:t>cum</a:t>
            </a:r>
            <a:endParaRPr sz="1400" dirty="0">
              <a:latin typeface="Arial MT"/>
              <a:cs typeface="Arial MT"/>
            </a:endParaRPr>
          </a:p>
          <a:p>
            <a:pPr marL="64769">
              <a:lnSpc>
                <a:spcPct val="100000"/>
              </a:lnSpc>
              <a:spcBef>
                <a:spcPts val="20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Res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den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2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spc="-1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en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endParaRPr sz="1200" dirty="0">
              <a:latin typeface="Arial MT"/>
              <a:cs typeface="Arial MT"/>
            </a:endParaRPr>
          </a:p>
          <a:p>
            <a:pPr marL="20955">
              <a:lnSpc>
                <a:spcPct val="100000"/>
              </a:lnSpc>
              <a:spcBef>
                <a:spcPts val="45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Gandhi</a:t>
            </a:r>
            <a:r>
              <a:rPr sz="1200" spc="-3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Ghat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Puri</a:t>
            </a:r>
            <a:r>
              <a:rPr sz="1200" spc="-1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Green</a:t>
            </a:r>
            <a:r>
              <a:rPr sz="1200" spc="-6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Square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 PVT.</a:t>
            </a:r>
            <a:r>
              <a:rPr sz="1200" spc="1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LTD.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FF5D92-FBCE-169D-5AF9-D8F43832A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19" y="3859186"/>
            <a:ext cx="3616521" cy="2820886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9CB54C28-1AD6-480F-AB3F-703DAA9C138E}"/>
              </a:ext>
            </a:extLst>
          </p:cNvPr>
          <p:cNvSpPr txBox="1"/>
          <p:nvPr/>
        </p:nvSpPr>
        <p:spPr>
          <a:xfrm>
            <a:off x="1725019" y="6775983"/>
            <a:ext cx="60642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31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E761A820-8B4A-B35B-631B-48AF5C1B6FB5}"/>
              </a:ext>
            </a:extLst>
          </p:cNvPr>
          <p:cNvSpPr txBox="1"/>
          <p:nvPr/>
        </p:nvSpPr>
        <p:spPr>
          <a:xfrm>
            <a:off x="2557819" y="6775983"/>
            <a:ext cx="2177034" cy="62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260985" indent="6985">
              <a:lnSpc>
                <a:spcPct val="106200"/>
              </a:lnSpc>
              <a:spcBef>
                <a:spcPts val="10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Res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dential</a:t>
            </a:r>
            <a:r>
              <a:rPr sz="1200" spc="-1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en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  </a:t>
            </a:r>
            <a:r>
              <a:rPr lang="en-IN" sz="1200" dirty="0" err="1">
                <a:solidFill>
                  <a:srgbClr val="E35028"/>
                </a:solidFill>
                <a:latin typeface="Arial MT"/>
                <a:cs typeface="Arial MT"/>
              </a:rPr>
              <a:t>Saileshree</a:t>
            </a:r>
            <a:r>
              <a:rPr lang="en-IN" sz="120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lang="en-IN" sz="1200" dirty="0" err="1">
                <a:solidFill>
                  <a:srgbClr val="E35028"/>
                </a:solidFill>
                <a:latin typeface="Arial MT"/>
                <a:cs typeface="Arial MT"/>
              </a:rPr>
              <a:t>Vihar</a:t>
            </a:r>
            <a:r>
              <a:rPr lang="en-IN" sz="1200" dirty="0">
                <a:solidFill>
                  <a:srgbClr val="E35028"/>
                </a:solidFill>
                <a:latin typeface="Arial MT"/>
                <a:cs typeface="Arial MT"/>
              </a:rPr>
              <a:t>, BBSR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lang="en-IN" sz="1200" spc="-5" dirty="0">
                <a:solidFill>
                  <a:srgbClr val="E35028"/>
                </a:solidFill>
                <a:latin typeface="Calibri"/>
                <a:cs typeface="Calibri"/>
              </a:rPr>
              <a:t>Specific Infra Projects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object 2">
            <a:extLst>
              <a:ext uri="{FF2B5EF4-FFF2-40B4-BE49-F238E27FC236}">
                <a16:creationId xmlns:a16="http://schemas.microsoft.com/office/drawing/2014/main" id="{E1C9A16E-7145-3CDC-B011-1AEB36C55531}"/>
              </a:ext>
            </a:extLst>
          </p:cNvPr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213" name="object 3">
              <a:extLst>
                <a:ext uri="{FF2B5EF4-FFF2-40B4-BE49-F238E27FC236}">
                  <a16:creationId xmlns:a16="http://schemas.microsoft.com/office/drawing/2014/main" id="{162CA144-8EE1-0DDF-A621-374243E9880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214" name="object 4">
              <a:extLst>
                <a:ext uri="{FF2B5EF4-FFF2-40B4-BE49-F238E27FC236}">
                  <a16:creationId xmlns:a16="http://schemas.microsoft.com/office/drawing/2014/main" id="{CD12D148-D26B-4E43-27A1-B2A15E0A49FF}"/>
                </a:ext>
              </a:extLst>
            </p:cNvPr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5">
              <a:extLst>
                <a:ext uri="{FF2B5EF4-FFF2-40B4-BE49-F238E27FC236}">
                  <a16:creationId xmlns:a16="http://schemas.microsoft.com/office/drawing/2014/main" id="{8CF25D28-0C78-9B16-4170-FFA77E4E261D}"/>
                </a:ext>
              </a:extLst>
            </p:cNvPr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6">
              <a:extLst>
                <a:ext uri="{FF2B5EF4-FFF2-40B4-BE49-F238E27FC236}">
                  <a16:creationId xmlns:a16="http://schemas.microsoft.com/office/drawing/2014/main" id="{BAAE710D-CDAB-1E08-1B27-88569979C456}"/>
                </a:ext>
              </a:extLst>
            </p:cNvPr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7">
              <a:extLst>
                <a:ext uri="{FF2B5EF4-FFF2-40B4-BE49-F238E27FC236}">
                  <a16:creationId xmlns:a16="http://schemas.microsoft.com/office/drawing/2014/main" id="{B6CB2BB9-1FEE-F483-E436-3498148871A8}"/>
                </a:ext>
              </a:extLst>
            </p:cNvPr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8">
              <a:extLst>
                <a:ext uri="{FF2B5EF4-FFF2-40B4-BE49-F238E27FC236}">
                  <a16:creationId xmlns:a16="http://schemas.microsoft.com/office/drawing/2014/main" id="{255A2AC8-34FA-13AE-46A1-EE4D14C0510A}"/>
                </a:ext>
              </a:extLst>
            </p:cNvPr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2" name="Picture 391">
            <a:extLst>
              <a:ext uri="{FF2B5EF4-FFF2-40B4-BE49-F238E27FC236}">
                <a16:creationId xmlns:a16="http://schemas.microsoft.com/office/drawing/2014/main" id="{6B6FA0C5-3954-5F59-0E1A-69D635C47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lum bright="-15000"/>
          </a:blip>
          <a:srcRect l="16356" t="19953" r="998" b="11451"/>
          <a:stretch/>
        </p:blipFill>
        <p:spPr>
          <a:xfrm>
            <a:off x="0" y="1379703"/>
            <a:ext cx="10692003" cy="486767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67989" y="5168519"/>
            <a:ext cx="606425" cy="6838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635">
              <a:lnSpc>
                <a:spcPct val="121300"/>
              </a:lnSpc>
              <a:spcBef>
                <a:spcPts val="4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  </a:t>
            </a: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3446" y="5168519"/>
            <a:ext cx="128460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indent="6985">
              <a:lnSpc>
                <a:spcPct val="117400"/>
              </a:lnSpc>
              <a:spcBef>
                <a:spcPts val="100"/>
              </a:spcBef>
            </a:pP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M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u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2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-</a:t>
            </a: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P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u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pose</a:t>
            </a:r>
            <a:r>
              <a:rPr sz="1200" spc="-9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Ha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 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OCL.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Tangi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CTC.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nd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9119" y="533399"/>
            <a:ext cx="8945880" cy="5105400"/>
            <a:chOff x="579119" y="533399"/>
            <a:chExt cx="8945880" cy="51054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19" y="3276600"/>
              <a:ext cx="5035296" cy="18714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19" y="533400"/>
              <a:ext cx="4626864" cy="1905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49823" y="533399"/>
              <a:ext cx="4075176" cy="1905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4416" y="3657600"/>
              <a:ext cx="3819143" cy="19812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56945" y="2500503"/>
            <a:ext cx="606425" cy="6838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635">
              <a:lnSpc>
                <a:spcPct val="121200"/>
              </a:lnSpc>
              <a:spcBef>
                <a:spcPts val="4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  </a:t>
            </a: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2427" y="2500503"/>
            <a:ext cx="1235075" cy="6838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15240">
              <a:lnSpc>
                <a:spcPct val="121200"/>
              </a:lnSpc>
              <a:spcBef>
                <a:spcPts val="4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D.H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Bunglow 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3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ang</a:t>
            </a:r>
            <a:r>
              <a:rPr sz="1200" spc="2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C.  OCL</a:t>
            </a:r>
            <a:r>
              <a:rPr sz="1200" spc="-5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India</a:t>
            </a:r>
            <a:r>
              <a:rPr sz="1200" spc="-8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Ltd.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0225" y="2478985"/>
            <a:ext cx="606425" cy="68453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270">
              <a:lnSpc>
                <a:spcPct val="121300"/>
              </a:lnSpc>
              <a:spcBef>
                <a:spcPts val="45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  </a:t>
            </a: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45682" y="2478985"/>
            <a:ext cx="1804670" cy="6845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355"/>
              </a:spcBef>
            </a:pPr>
            <a:r>
              <a:rPr sz="1200" spc="-10" dirty="0">
                <a:solidFill>
                  <a:srgbClr val="E35028"/>
                </a:solidFill>
                <a:latin typeface="Arial MT"/>
                <a:cs typeface="Arial MT"/>
              </a:rPr>
              <a:t>Combo</a:t>
            </a:r>
            <a:r>
              <a:rPr sz="1200" spc="29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35" dirty="0">
                <a:solidFill>
                  <a:srgbClr val="E35028"/>
                </a:solidFill>
                <a:latin typeface="Arial MT"/>
                <a:cs typeface="Arial MT"/>
              </a:rPr>
              <a:t>Tower</a:t>
            </a:r>
            <a:r>
              <a:rPr sz="1200" spc="34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Main</a:t>
            </a:r>
            <a:r>
              <a:rPr sz="1200" spc="-5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Gate</a:t>
            </a:r>
            <a:endParaRPr sz="1200">
              <a:latin typeface="Arial MT"/>
              <a:cs typeface="Arial MT"/>
            </a:endParaRPr>
          </a:p>
          <a:p>
            <a:pPr marL="20955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OCL.</a:t>
            </a:r>
            <a:r>
              <a:rPr sz="1200" spc="-4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Tangi,</a:t>
            </a:r>
            <a:r>
              <a:rPr sz="1200" spc="-6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CTC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CL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nd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75452" y="5644083"/>
            <a:ext cx="60642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2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Project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74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10908" y="5644083"/>
            <a:ext cx="121412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indent="6985">
              <a:lnSpc>
                <a:spcPct val="120000"/>
              </a:lnSpc>
              <a:spcBef>
                <a:spcPts val="10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CCR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Building 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OCL,Ra</a:t>
            </a:r>
            <a:r>
              <a:rPr sz="1200" spc="-35" dirty="0">
                <a:solidFill>
                  <a:srgbClr val="E35028"/>
                </a:solidFill>
                <a:latin typeface="Arial MT"/>
                <a:cs typeface="Arial MT"/>
              </a:rPr>
              <a:t>j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gangpu</a:t>
            </a:r>
            <a:r>
              <a:rPr sz="1200" spc="-55" dirty="0">
                <a:solidFill>
                  <a:srgbClr val="E35028"/>
                </a:solidFill>
                <a:latin typeface="Arial MT"/>
                <a:cs typeface="Arial MT"/>
              </a:rPr>
              <a:t>r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spc="-5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spc="2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Ltd.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8327" y="2978983"/>
            <a:ext cx="606425" cy="641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80"/>
              </a:spcBef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Arial MT"/>
                <a:cs typeface="Arial MT"/>
              </a:rPr>
              <a:t>Location</a:t>
            </a:r>
            <a:endParaRPr sz="1200">
              <a:latin typeface="Arial MT"/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3835" y="2978983"/>
            <a:ext cx="1277620" cy="641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18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CCR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Building</a:t>
            </a:r>
            <a:endParaRPr sz="1200">
              <a:latin typeface="Arial MT"/>
              <a:cs typeface="Arial MT"/>
            </a:endParaRPr>
          </a:p>
          <a:p>
            <a:pPr marL="2095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OCL.</a:t>
            </a:r>
            <a:r>
              <a:rPr sz="1200" spc="-2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13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n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g</a:t>
            </a:r>
            <a:r>
              <a:rPr sz="1200" spc="2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C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nd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4631" y="609600"/>
            <a:ext cx="8842375" cy="5623560"/>
            <a:chOff x="484631" y="609600"/>
            <a:chExt cx="8842375" cy="56235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31" y="609600"/>
              <a:ext cx="4879847" cy="2307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6711" y="609600"/>
              <a:ext cx="3630167" cy="1676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6711" y="2438400"/>
              <a:ext cx="3630167" cy="1670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2895" y="3733800"/>
              <a:ext cx="4459224" cy="1828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6711" y="4267200"/>
              <a:ext cx="3630167" cy="196596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80994" y="5900835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6451" y="5900835"/>
            <a:ext cx="1277620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Landscape</a:t>
            </a:r>
            <a:endParaRPr sz="120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OCL.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Tangi</a:t>
            </a:r>
            <a:r>
              <a:rPr sz="1200" spc="-5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CTC.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nd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5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8488" y="3974591"/>
              <a:ext cx="3813048" cy="18928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3855" y="304800"/>
              <a:ext cx="4139184" cy="17586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7152" y="304800"/>
              <a:ext cx="3834384" cy="17586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2896" y="2209800"/>
              <a:ext cx="4194048" cy="15483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8488" y="2215895"/>
              <a:ext cx="3813048" cy="16184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2896" y="3983735"/>
              <a:ext cx="4194048" cy="189890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65500" y="6516474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0957" y="6516474"/>
            <a:ext cx="1277620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Landscape</a:t>
            </a:r>
            <a:endParaRPr sz="12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OCL.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30" dirty="0">
                <a:solidFill>
                  <a:srgbClr val="E35028"/>
                </a:solidFill>
                <a:latin typeface="Arial MT"/>
                <a:cs typeface="Arial MT"/>
              </a:rPr>
              <a:t>Tangi</a:t>
            </a:r>
            <a:r>
              <a:rPr sz="1200" spc="-5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,</a:t>
            </a:r>
            <a:r>
              <a:rPr sz="1200" spc="-2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CTC.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OCL</a:t>
            </a:r>
            <a:r>
              <a:rPr sz="1200" spc="-4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nd</a:t>
            </a:r>
            <a:r>
              <a:rPr sz="1200" spc="15" dirty="0">
                <a:solidFill>
                  <a:srgbClr val="E35028"/>
                </a:solidFill>
                <a:latin typeface="Arial MT"/>
                <a:cs typeface="Arial MT"/>
              </a:rPr>
              <a:t>i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a</a:t>
            </a:r>
            <a:r>
              <a:rPr sz="1200" spc="-70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E35028"/>
                </a:solidFill>
                <a:latin typeface="Arial MT"/>
                <a:cs typeface="Arial MT"/>
              </a:rPr>
              <a:t>L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E35028"/>
                </a:solidFill>
                <a:latin typeface="Arial MT"/>
                <a:cs typeface="Arial MT"/>
              </a:rPr>
              <a:t>d</a:t>
            </a:r>
            <a:r>
              <a:rPr sz="1200" dirty="0">
                <a:solidFill>
                  <a:srgbClr val="E35028"/>
                </a:solidFill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48"/>
            <a:chOff x="0" y="0"/>
            <a:chExt cx="9906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5C2F48D8-D8FB-E141-D3ED-5ACD5B2EA80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3121" y="388007"/>
              <a:ext cx="4453754" cy="2452325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0EEF2D61-D347-96C6-2C66-8D084D5C35C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685" y="388007"/>
              <a:ext cx="4453752" cy="2452325"/>
            </a:xfrm>
            <a:prstGeom prst="rect">
              <a:avLst/>
            </a:prstGeom>
          </p:spPr>
        </p:pic>
        <p:pic>
          <p:nvPicPr>
            <p:cNvPr id="16" name="object 4">
              <a:extLst>
                <a:ext uri="{FF2B5EF4-FFF2-40B4-BE49-F238E27FC236}">
                  <a16:creationId xmlns:a16="http://schemas.microsoft.com/office/drawing/2014/main" id="{534EBCBB-6DC9-E37E-6627-5F13AFC74C7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3561" y="3623003"/>
              <a:ext cx="4453752" cy="24523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353707" y="3250897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8700" y="3250897"/>
            <a:ext cx="1981200" cy="612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lang="en-IN" sz="1200" spc="-5" dirty="0">
                <a:solidFill>
                  <a:srgbClr val="E35028"/>
                </a:solidFill>
                <a:latin typeface="Arial MT"/>
                <a:cs typeface="Arial MT"/>
              </a:rPr>
              <a:t>Clinic cum Residential </a:t>
            </a:r>
            <a:endParaRPr lang="en-IN" sz="12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 err="1">
                <a:solidFill>
                  <a:srgbClr val="E35028"/>
                </a:solidFill>
                <a:latin typeface="Arial MT"/>
                <a:cs typeface="Arial MT"/>
              </a:rPr>
              <a:t>Bhagabanpur</a:t>
            </a: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, BBSR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1200" spc="-5" dirty="0">
                <a:solidFill>
                  <a:srgbClr val="E35028"/>
                </a:solidFill>
                <a:latin typeface="Arial MT"/>
                <a:cs typeface="Arial MT"/>
              </a:rPr>
              <a:t>Dr. </a:t>
            </a:r>
            <a:r>
              <a:rPr lang="en-US" sz="1200" spc="-5" dirty="0" err="1">
                <a:solidFill>
                  <a:srgbClr val="E35028"/>
                </a:solidFill>
                <a:latin typeface="Arial MT"/>
                <a:cs typeface="Arial MT"/>
              </a:rPr>
              <a:t>Radhakanta</a:t>
            </a:r>
            <a:r>
              <a:rPr lang="en-US" sz="1200" spc="-5" dirty="0">
                <a:solidFill>
                  <a:srgbClr val="E35028"/>
                </a:solidFill>
                <a:latin typeface="Arial MT"/>
                <a:cs typeface="Arial MT"/>
              </a:rPr>
              <a:t> </a:t>
            </a:r>
            <a:r>
              <a:rPr lang="en-US" sz="1200" spc="-5" dirty="0" err="1">
                <a:solidFill>
                  <a:srgbClr val="E35028"/>
                </a:solidFill>
                <a:latin typeface="Arial MT"/>
                <a:cs typeface="Arial MT"/>
              </a:rPr>
              <a:t>Panigrahi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9B37CF5C-C6F4-AE8B-E62B-DEC417DA5091}"/>
              </a:ext>
            </a:extLst>
          </p:cNvPr>
          <p:cNvSpPr txBox="1"/>
          <p:nvPr/>
        </p:nvSpPr>
        <p:spPr>
          <a:xfrm>
            <a:off x="317226" y="3250897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6E50C7D-28F8-9DF3-AE84-1ED708EAE855}"/>
              </a:ext>
            </a:extLst>
          </p:cNvPr>
          <p:cNvSpPr txBox="1"/>
          <p:nvPr/>
        </p:nvSpPr>
        <p:spPr>
          <a:xfrm>
            <a:off x="1108566" y="3250897"/>
            <a:ext cx="2396633" cy="612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lang="en-IN" sz="1200" spc="-5" dirty="0">
                <a:solidFill>
                  <a:srgbClr val="E35028"/>
                </a:solidFill>
                <a:latin typeface="Arial MT"/>
                <a:cs typeface="Arial MT"/>
              </a:rPr>
              <a:t>Residential Apartment</a:t>
            </a:r>
            <a:endParaRPr lang="en-IN" sz="12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 err="1">
                <a:solidFill>
                  <a:srgbClr val="E35028"/>
                </a:solidFill>
                <a:latin typeface="Arial MT"/>
                <a:cs typeface="Arial MT"/>
              </a:rPr>
              <a:t>Ghatikia</a:t>
            </a: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, BBSR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1200" spc="-5" dirty="0">
                <a:solidFill>
                  <a:srgbClr val="E35028"/>
                </a:solidFill>
                <a:latin typeface="Arial MT"/>
                <a:cs typeface="Arial MT"/>
              </a:rPr>
              <a:t>Shree Jagannath Constructions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E8B2BB63-4BF8-96B1-91A6-F6D8D1CAF0E9}"/>
              </a:ext>
            </a:extLst>
          </p:cNvPr>
          <p:cNvSpPr txBox="1"/>
          <p:nvPr/>
        </p:nvSpPr>
        <p:spPr>
          <a:xfrm>
            <a:off x="7729126" y="6081245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9D3263E-9B91-CB50-E793-9FFECF6D1846}"/>
              </a:ext>
            </a:extLst>
          </p:cNvPr>
          <p:cNvSpPr txBox="1"/>
          <p:nvPr/>
        </p:nvSpPr>
        <p:spPr>
          <a:xfrm>
            <a:off x="8533947" y="6086747"/>
            <a:ext cx="1981200" cy="574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lang="en-IN" sz="1200" spc="-5" dirty="0">
                <a:solidFill>
                  <a:srgbClr val="E35028"/>
                </a:solidFill>
                <a:latin typeface="Arial MT"/>
                <a:cs typeface="Arial MT"/>
              </a:rPr>
              <a:t>Residential</a:t>
            </a:r>
            <a:endParaRPr lang="en-IN" sz="12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 err="1">
                <a:solidFill>
                  <a:srgbClr val="E35028"/>
                </a:solidFill>
                <a:latin typeface="Arial MT"/>
                <a:cs typeface="Arial MT"/>
              </a:rPr>
              <a:t>Patia</a:t>
            </a: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, BBSR</a:t>
            </a: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Prashant Tripathy</a:t>
            </a:r>
            <a:endParaRPr sz="12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513910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2848"/>
            <a:chOff x="0" y="0"/>
            <a:chExt cx="9906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0EEF2D61-D347-96C6-2C66-8D084D5C35C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685" y="388007"/>
              <a:ext cx="4453752" cy="2452325"/>
            </a:xfrm>
            <a:prstGeom prst="rect">
              <a:avLst/>
            </a:prstGeom>
          </p:spPr>
        </p:pic>
      </p:grpSp>
      <p:sp>
        <p:nvSpPr>
          <p:cNvPr id="17" name="object 10">
            <a:extLst>
              <a:ext uri="{FF2B5EF4-FFF2-40B4-BE49-F238E27FC236}">
                <a16:creationId xmlns:a16="http://schemas.microsoft.com/office/drawing/2014/main" id="{E8B2BB63-4BF8-96B1-91A6-F6D8D1CAF0E9}"/>
              </a:ext>
            </a:extLst>
          </p:cNvPr>
          <p:cNvSpPr txBox="1"/>
          <p:nvPr/>
        </p:nvSpPr>
        <p:spPr>
          <a:xfrm>
            <a:off x="7556500" y="6576524"/>
            <a:ext cx="60642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ts val="1425"/>
              </a:lnSpc>
            </a:pPr>
            <a:r>
              <a:rPr sz="1200" spc="-5" dirty="0">
                <a:latin typeface="Arial MT"/>
                <a:cs typeface="Arial MT"/>
              </a:rPr>
              <a:t>Project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5" dirty="0">
                <a:latin typeface="Arial MT"/>
                <a:cs typeface="Arial MT"/>
              </a:rPr>
              <a:t>Locat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on</a:t>
            </a:r>
            <a:endParaRPr sz="1200" dirty="0">
              <a:latin typeface="Arial MT"/>
              <a:cs typeface="Arial MT"/>
            </a:endParaRPr>
          </a:p>
          <a:p>
            <a:pPr marL="15875">
              <a:lnSpc>
                <a:spcPct val="100000"/>
              </a:lnSpc>
              <a:spcBef>
                <a:spcPts val="360"/>
              </a:spcBef>
            </a:pPr>
            <a:r>
              <a:rPr sz="1200" spc="5" dirty="0">
                <a:latin typeface="Arial MT"/>
                <a:cs typeface="Arial MT"/>
              </a:rPr>
              <a:t>Client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9D3263E-9B91-CB50-E793-9FFECF6D1846}"/>
              </a:ext>
            </a:extLst>
          </p:cNvPr>
          <p:cNvSpPr txBox="1"/>
          <p:nvPr/>
        </p:nvSpPr>
        <p:spPr>
          <a:xfrm>
            <a:off x="8437124" y="6576524"/>
            <a:ext cx="1981200" cy="574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ts val="1425"/>
              </a:lnSpc>
            </a:pPr>
            <a:r>
              <a:rPr lang="en-IN" sz="1200" spc="-5" dirty="0">
                <a:solidFill>
                  <a:srgbClr val="E35028"/>
                </a:solidFill>
                <a:latin typeface="Arial MT"/>
                <a:cs typeface="Arial MT"/>
              </a:rPr>
              <a:t>Interior</a:t>
            </a:r>
            <a:endParaRPr lang="en-IN" sz="12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 err="1">
                <a:solidFill>
                  <a:srgbClr val="E35028"/>
                </a:solidFill>
                <a:latin typeface="Arial MT"/>
                <a:cs typeface="Arial MT"/>
              </a:rPr>
              <a:t>Khandagiri</a:t>
            </a: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, BBSR</a:t>
            </a:r>
          </a:p>
          <a:p>
            <a:pPr marL="20320">
              <a:lnSpc>
                <a:spcPct val="100000"/>
              </a:lnSpc>
              <a:spcBef>
                <a:spcPts val="85"/>
              </a:spcBef>
            </a:pPr>
            <a:r>
              <a:rPr lang="en-US" sz="1200" dirty="0">
                <a:solidFill>
                  <a:srgbClr val="E35028"/>
                </a:solidFill>
                <a:latin typeface="Arial MT"/>
                <a:cs typeface="Arial MT"/>
              </a:rPr>
              <a:t>Radhakrishna Mishra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2A22EC-32EC-0C1F-48BD-DF2ACF852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2" y="427886"/>
            <a:ext cx="4807768" cy="270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85FFDB-3A1D-CF79-964F-A15AC64E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31" y="427887"/>
            <a:ext cx="4807656" cy="27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3A507E-4FE8-28EC-A86E-6906DDD2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8" y="3656828"/>
            <a:ext cx="4807656" cy="27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D489958-4DAC-BEB4-FC77-826C4B40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31" y="3656828"/>
            <a:ext cx="4807656" cy="27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343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0692130" cy="7560309"/>
            <a:chOff x="-1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" y="3659498"/>
              <a:ext cx="10685780" cy="510540"/>
            </a:xfrm>
            <a:custGeom>
              <a:avLst/>
              <a:gdLst/>
              <a:ahLst/>
              <a:cxnLst/>
              <a:rect l="l" t="t" r="r" b="b"/>
              <a:pathLst>
                <a:path w="10685780" h="510539">
                  <a:moveTo>
                    <a:pt x="6594690" y="0"/>
                  </a:moveTo>
                  <a:lnTo>
                    <a:pt x="0" y="0"/>
                  </a:lnTo>
                  <a:lnTo>
                    <a:pt x="0" y="510159"/>
                  </a:lnTo>
                  <a:lnTo>
                    <a:pt x="6605447" y="510159"/>
                  </a:lnTo>
                  <a:lnTo>
                    <a:pt x="6917639" y="254431"/>
                  </a:lnTo>
                  <a:lnTo>
                    <a:pt x="6594690" y="0"/>
                  </a:lnTo>
                  <a:close/>
                </a:path>
                <a:path w="10685780" h="510539">
                  <a:moveTo>
                    <a:pt x="10685653" y="0"/>
                  </a:moveTo>
                  <a:lnTo>
                    <a:pt x="6671462" y="0"/>
                  </a:lnTo>
                  <a:lnTo>
                    <a:pt x="6983996" y="255079"/>
                  </a:lnTo>
                  <a:lnTo>
                    <a:pt x="6671462" y="510159"/>
                  </a:lnTo>
                  <a:lnTo>
                    <a:pt x="10685653" y="510159"/>
                  </a:lnTo>
                  <a:lnTo>
                    <a:pt x="10685653" y="0"/>
                  </a:lnTo>
                  <a:close/>
                </a:path>
              </a:pathLst>
            </a:custGeom>
            <a:solidFill>
              <a:srgbClr val="2B2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55</a:t>
            </a:fld>
            <a:endParaRPr sz="1000">
              <a:latin typeface="Roboto Cn"/>
              <a:cs typeface="Roboto Cn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BA24E90-2294-F068-15A6-EB6B2544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00" y="3659498"/>
            <a:ext cx="4887330" cy="430887"/>
          </a:xfrm>
        </p:spPr>
        <p:txBody>
          <a:bodyPr/>
          <a:lstStyle/>
          <a:p>
            <a:r>
              <a:rPr lang="en-IN" sz="2800" dirty="0">
                <a:solidFill>
                  <a:schemeClr val="bg1"/>
                </a:solidFill>
              </a:rPr>
              <a:t>OUR ONGOING PROJECTS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1990" cy="7560005"/>
            <a:chOff x="0" y="0"/>
            <a:chExt cx="10691990" cy="7560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09269" y="646475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834" y="6971705"/>
            <a:ext cx="2082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dirty="0">
                <a:solidFill>
                  <a:srgbClr val="807765"/>
                </a:solidFill>
                <a:latin typeface="Sitka Banner"/>
                <a:cs typeface="Sitka Banner"/>
              </a:rPr>
              <a:t>56</a:t>
            </a:fld>
            <a:endParaRPr sz="1000">
              <a:latin typeface="Sitka Banner"/>
              <a:cs typeface="Sitka Banne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22500" y="6464750"/>
            <a:ext cx="1285653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47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Residentail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Sijua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Base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Designs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B95434"/>
                </a:solidFill>
                <a:latin typeface="Tahoma"/>
                <a:cs typeface="Tahoma"/>
              </a:rPr>
              <a:t>Pvt.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Lt</a:t>
            </a:r>
            <a:r>
              <a:rPr sz="1000" spc="-90" dirty="0">
                <a:solidFill>
                  <a:srgbClr val="B95434"/>
                </a:solidFill>
                <a:latin typeface="Tahoma"/>
                <a:cs typeface="Tahoma"/>
              </a:rPr>
              <a:t>d</a:t>
            </a:r>
            <a:r>
              <a:rPr sz="1000" spc="-145" dirty="0">
                <a:solidFill>
                  <a:srgbClr val="B95434"/>
                </a:solidFill>
                <a:latin typeface="Tahoma"/>
                <a:cs typeface="Tahoma"/>
              </a:rPr>
              <a:t>.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228969"/>
            <a:ext cx="6251656" cy="26569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94" y="4515326"/>
            <a:ext cx="5505455" cy="27527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7" y="3006725"/>
            <a:ext cx="6121400" cy="3060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6" y="218134"/>
            <a:ext cx="5392704" cy="35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30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5284" y="688095"/>
            <a:ext cx="8387544" cy="6469560"/>
            <a:chOff x="735284" y="688095"/>
            <a:chExt cx="8387544" cy="646956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6826" y="4202214"/>
              <a:ext cx="3726002" cy="23039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2884" y="688095"/>
              <a:ext cx="3726000" cy="2634867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43D94475-78FC-1767-294D-E9D06E09FDB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14" y="688095"/>
              <a:ext cx="4084186" cy="2634861"/>
            </a:xfrm>
            <a:prstGeom prst="rect">
              <a:avLst/>
            </a:prstGeom>
          </p:spPr>
        </p:pic>
        <p:pic>
          <p:nvPicPr>
            <p:cNvPr id="24" name="object 13">
              <a:extLst>
                <a:ext uri="{FF2B5EF4-FFF2-40B4-BE49-F238E27FC236}">
                  <a16:creationId xmlns:a16="http://schemas.microsoft.com/office/drawing/2014/main" id="{15B163D7-B1B7-F54C-8C00-282E3A31F3C6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0138" y="4204650"/>
              <a:ext cx="4084186" cy="225055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58828" y="6517278"/>
            <a:ext cx="1116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lex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34928" y="646812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8828" y="6920376"/>
            <a:ext cx="747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aya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am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lenka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08028" y="3285001"/>
            <a:ext cx="1135380" cy="428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pa</a:t>
            </a:r>
            <a:r>
              <a:rPr sz="1000" spc="-2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Patrapada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4128" y="328500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873714" y="3328729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1375173" y="3322956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Chandrasekharpur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Ganesh Prasad Kar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B24265A-774B-74DC-20C4-796C2A4C8E47}"/>
              </a:ext>
            </a:extLst>
          </p:cNvPr>
          <p:cNvSpPr txBox="1"/>
          <p:nvPr/>
        </p:nvSpPr>
        <p:spPr>
          <a:xfrm>
            <a:off x="898917" y="652757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B50A7986-C879-2021-2B63-02AE730E02C8}"/>
              </a:ext>
            </a:extLst>
          </p:cNvPr>
          <p:cNvSpPr txBox="1"/>
          <p:nvPr/>
        </p:nvSpPr>
        <p:spPr>
          <a:xfrm>
            <a:off x="1485942" y="6528443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75" dirty="0">
                <a:solidFill>
                  <a:srgbClr val="B95434"/>
                </a:solidFill>
                <a:latin typeface="Tahoma"/>
                <a:cs typeface="Tahoma"/>
              </a:rPr>
              <a:t>Apartment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Sambalpur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Koshal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Builders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43596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5016500" y="147391"/>
            <a:ext cx="10627795" cy="4840002"/>
            <a:chOff x="735284" y="2317653"/>
            <a:chExt cx="10627795" cy="4840002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43D94475-78FC-1767-294D-E9D06E09FDB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0987" y="2317653"/>
              <a:ext cx="5342092" cy="3557834"/>
            </a:xfrm>
            <a:prstGeom prst="rect">
              <a:avLst/>
            </a:prstGeom>
          </p:spPr>
        </p:pic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367082" y="381769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873714" y="3821850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Kalinga Nagar,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Bibhabasu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Das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934A9B-ABE9-6A0A-9A5A-2B7FF681C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78" y="3781425"/>
            <a:ext cx="4916797" cy="3687598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9CBCE819-32F1-17CD-0AF8-6C0B78DF8CF0}"/>
              </a:ext>
            </a:extLst>
          </p:cNvPr>
          <p:cNvSpPr txBox="1"/>
          <p:nvPr/>
        </p:nvSpPr>
        <p:spPr>
          <a:xfrm>
            <a:off x="7841224" y="678772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254DC855-4CFD-3DD6-B2B3-6317F19C541C}"/>
              </a:ext>
            </a:extLst>
          </p:cNvPr>
          <p:cNvSpPr txBox="1"/>
          <p:nvPr/>
        </p:nvSpPr>
        <p:spPr>
          <a:xfrm>
            <a:off x="8511791" y="6783585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 err="1">
                <a:solidFill>
                  <a:srgbClr val="B95434"/>
                </a:solidFill>
                <a:latin typeface="Tahoma"/>
                <a:cs typeface="Tahoma"/>
              </a:rPr>
              <a:t>Andilo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Ronak Duggar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2FFC64-71D8-F976-3E88-2ACC4096C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8041" y="123825"/>
            <a:ext cx="4674059" cy="3581400"/>
          </a:xfrm>
          <a:prstGeom prst="rect">
            <a:avLst/>
          </a:prstGeom>
        </p:spPr>
      </p:pic>
      <p:sp>
        <p:nvSpPr>
          <p:cNvPr id="38" name="object 20">
            <a:extLst>
              <a:ext uri="{FF2B5EF4-FFF2-40B4-BE49-F238E27FC236}">
                <a16:creationId xmlns:a16="http://schemas.microsoft.com/office/drawing/2014/main" id="{6F4EDE24-465E-D6B5-EBA2-83166B0AA5BE}"/>
              </a:ext>
            </a:extLst>
          </p:cNvPr>
          <p:cNvSpPr txBox="1"/>
          <p:nvPr/>
        </p:nvSpPr>
        <p:spPr>
          <a:xfrm>
            <a:off x="8777787" y="378623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03F8A4A3-F652-9701-DCE9-51EA81FED1A2}"/>
              </a:ext>
            </a:extLst>
          </p:cNvPr>
          <p:cNvSpPr txBox="1"/>
          <p:nvPr/>
        </p:nvSpPr>
        <p:spPr>
          <a:xfrm>
            <a:off x="9638427" y="3779881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>
                <a:solidFill>
                  <a:srgbClr val="B95434"/>
                </a:solidFill>
                <a:latin typeface="Tahoma"/>
                <a:cs typeface="Tahoma"/>
              </a:rPr>
              <a:t>Commercial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Khordha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Ray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88611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1157" y="6845860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03F8A4A3-F652-9701-DCE9-51EA81FED1A2}"/>
              </a:ext>
            </a:extLst>
          </p:cNvPr>
          <p:cNvSpPr txBox="1"/>
          <p:nvPr/>
        </p:nvSpPr>
        <p:spPr>
          <a:xfrm>
            <a:off x="1566774" y="5137147"/>
            <a:ext cx="1448481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>
                <a:solidFill>
                  <a:srgbClr val="B95434"/>
                </a:solidFill>
                <a:latin typeface="Tahoma"/>
                <a:cs typeface="Tahoma"/>
              </a:rPr>
              <a:t>Residential Apartment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Naya Bazaar, Cuttack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Mahadev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Griha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Nirman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EF8C-88A0-95FA-5FF3-CEE56E21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/>
          <a:stretch/>
        </p:blipFill>
        <p:spPr>
          <a:xfrm>
            <a:off x="3706894" y="3468910"/>
            <a:ext cx="3335126" cy="3918360"/>
          </a:xfrm>
          <a:prstGeom prst="rect">
            <a:avLst/>
          </a:prstGeom>
        </p:spPr>
      </p:pic>
      <p:sp>
        <p:nvSpPr>
          <p:cNvPr id="17" name="object 20">
            <a:extLst>
              <a:ext uri="{FF2B5EF4-FFF2-40B4-BE49-F238E27FC236}">
                <a16:creationId xmlns:a16="http://schemas.microsoft.com/office/drawing/2014/main" id="{8AAF8B83-BC9B-2C25-2420-233E1E3A33B1}"/>
              </a:ext>
            </a:extLst>
          </p:cNvPr>
          <p:cNvSpPr txBox="1"/>
          <p:nvPr/>
        </p:nvSpPr>
        <p:spPr>
          <a:xfrm>
            <a:off x="872261" y="511897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79" y="167714"/>
            <a:ext cx="3254821" cy="7224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189939"/>
            <a:ext cx="6957029" cy="31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91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807765"/>
                </a:solidFill>
                <a:latin typeface="Candara"/>
                <a:cs typeface="Candara"/>
              </a:rPr>
              <a:t>6</a:t>
            </a:r>
            <a:endParaRPr sz="1000">
              <a:latin typeface="Candara"/>
              <a:cs typeface="Candar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1" y="3659498"/>
            <a:ext cx="10685780" cy="3504565"/>
            <a:chOff x="-1" y="3659498"/>
            <a:chExt cx="10685780" cy="350456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" y="3659498"/>
              <a:ext cx="10685780" cy="510540"/>
            </a:xfrm>
            <a:custGeom>
              <a:avLst/>
              <a:gdLst/>
              <a:ahLst/>
              <a:cxnLst/>
              <a:rect l="l" t="t" r="r" b="b"/>
              <a:pathLst>
                <a:path w="10685780" h="510539">
                  <a:moveTo>
                    <a:pt x="6594690" y="0"/>
                  </a:moveTo>
                  <a:lnTo>
                    <a:pt x="0" y="0"/>
                  </a:lnTo>
                  <a:lnTo>
                    <a:pt x="0" y="510159"/>
                  </a:lnTo>
                  <a:lnTo>
                    <a:pt x="6605447" y="510159"/>
                  </a:lnTo>
                  <a:lnTo>
                    <a:pt x="6917639" y="254431"/>
                  </a:lnTo>
                  <a:lnTo>
                    <a:pt x="6594690" y="0"/>
                  </a:lnTo>
                  <a:close/>
                </a:path>
                <a:path w="10685780" h="510539">
                  <a:moveTo>
                    <a:pt x="10685653" y="0"/>
                  </a:moveTo>
                  <a:lnTo>
                    <a:pt x="6671462" y="0"/>
                  </a:lnTo>
                  <a:lnTo>
                    <a:pt x="6983996" y="255079"/>
                  </a:lnTo>
                  <a:lnTo>
                    <a:pt x="6671462" y="510159"/>
                  </a:lnTo>
                  <a:lnTo>
                    <a:pt x="10685653" y="510159"/>
                  </a:lnTo>
                  <a:lnTo>
                    <a:pt x="10685653" y="0"/>
                  </a:lnTo>
                  <a:close/>
                </a:path>
              </a:pathLst>
            </a:custGeom>
            <a:solidFill>
              <a:srgbClr val="2B2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DEE9D03E-5E4D-46B8-D529-2816D069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0" y="3659498"/>
            <a:ext cx="4887330" cy="430887"/>
          </a:xfrm>
        </p:spPr>
        <p:txBody>
          <a:bodyPr/>
          <a:lstStyle/>
          <a:p>
            <a:r>
              <a:rPr lang="en-IN" sz="2800" dirty="0">
                <a:solidFill>
                  <a:schemeClr val="bg1"/>
                </a:solidFill>
              </a:rPr>
              <a:t>OUR COMPLETED PROJECTS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7186" y="459221"/>
            <a:ext cx="4158646" cy="6250384"/>
            <a:chOff x="735284" y="907271"/>
            <a:chExt cx="4158646" cy="6250384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43D94475-78FC-1767-294D-E9D06E09FDB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683" y="907271"/>
              <a:ext cx="3956247" cy="2196508"/>
            </a:xfrm>
            <a:prstGeom prst="rect">
              <a:avLst/>
            </a:prstGeom>
          </p:spPr>
        </p:pic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858392" y="2888717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1365024" y="2892876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IN" sz="1000" spc="-75" dirty="0">
                <a:solidFill>
                  <a:srgbClr val="B95434"/>
                </a:solidFill>
                <a:latin typeface="Tahoma"/>
                <a:cs typeface="Tahoma"/>
              </a:rPr>
              <a:t>Apartment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Satya Nagar,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Sanjiv Biswal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934A9B-ABE9-6A0A-9A5A-2B7FF681C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94" y="3565630"/>
            <a:ext cx="4125682" cy="3171825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9CBCE819-32F1-17CD-0AF8-6C0B78DF8CF0}"/>
              </a:ext>
            </a:extLst>
          </p:cNvPr>
          <p:cNvSpPr txBox="1"/>
          <p:nvPr/>
        </p:nvSpPr>
        <p:spPr>
          <a:xfrm>
            <a:off x="1254924" y="678794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254DC855-4CFD-3DD6-B2B3-6317F19C541C}"/>
              </a:ext>
            </a:extLst>
          </p:cNvPr>
          <p:cNvSpPr txBox="1"/>
          <p:nvPr/>
        </p:nvSpPr>
        <p:spPr>
          <a:xfrm>
            <a:off x="1925491" y="6783813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IN" sz="1000" spc="-75" dirty="0">
                <a:solidFill>
                  <a:srgbClr val="B95434"/>
                </a:solidFill>
                <a:latin typeface="Tahoma"/>
                <a:cs typeface="Tahoma"/>
              </a:rPr>
              <a:t>Apartment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 err="1">
                <a:solidFill>
                  <a:srgbClr val="B95434"/>
                </a:solidFill>
                <a:latin typeface="Tahoma"/>
                <a:cs typeface="Tahoma"/>
              </a:rPr>
              <a:t>Saheed</a:t>
            </a:r>
            <a:r>
              <a:rPr lang="en-IN" sz="1000" spc="-50" dirty="0">
                <a:solidFill>
                  <a:srgbClr val="B95434"/>
                </a:solidFill>
                <a:latin typeface="Tahoma"/>
                <a:cs typeface="Tahoma"/>
              </a:rPr>
              <a:t> Nagar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 J Developers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6F4EDE24-465E-D6B5-EBA2-83166B0AA5BE}"/>
              </a:ext>
            </a:extLst>
          </p:cNvPr>
          <p:cNvSpPr txBox="1"/>
          <p:nvPr/>
        </p:nvSpPr>
        <p:spPr>
          <a:xfrm>
            <a:off x="6892248" y="500772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03F8A4A3-F652-9701-DCE9-51EA81FED1A2}"/>
              </a:ext>
            </a:extLst>
          </p:cNvPr>
          <p:cNvSpPr txBox="1"/>
          <p:nvPr/>
        </p:nvSpPr>
        <p:spPr>
          <a:xfrm>
            <a:off x="7708900" y="4999737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Saheed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Nagar,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Koshal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Builders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3933A-6634-BFA8-0955-1410E0E7B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71" y="467207"/>
            <a:ext cx="5512648" cy="43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1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5284" y="7157655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1229524" y="660680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1865522" y="6595886"/>
            <a:ext cx="1784382" cy="64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IN" sz="1000" spc="-75" dirty="0">
                <a:solidFill>
                  <a:srgbClr val="B95434"/>
                </a:solidFill>
                <a:latin typeface="Tahoma"/>
                <a:cs typeface="Tahoma"/>
              </a:rPr>
              <a:t> Complex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 err="1">
                <a:solidFill>
                  <a:srgbClr val="B95434"/>
                </a:solidFill>
                <a:latin typeface="Tahoma"/>
                <a:cs typeface="Tahoma"/>
              </a:rPr>
              <a:t>Nuahatta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Cuttack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 smtClean="0">
                <a:solidFill>
                  <a:srgbClr val="B95434"/>
                </a:solidFill>
                <a:latin typeface="Tahoma"/>
                <a:cs typeface="Tahoma"/>
              </a:rPr>
              <a:t>Alishan</a:t>
            </a:r>
            <a:r>
              <a:rPr lang="en-US" sz="1000" spc="-55" dirty="0" smtClean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 smtClean="0">
                <a:solidFill>
                  <a:srgbClr val="B95434"/>
                </a:solidFill>
                <a:latin typeface="Tahoma"/>
                <a:cs typeface="Tahoma"/>
              </a:rPr>
              <a:t>Realcon</a:t>
            </a:r>
            <a:r>
              <a:rPr lang="en-US" sz="1000" spc="-55" dirty="0" smtClean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 smtClean="0">
                <a:solidFill>
                  <a:srgbClr val="B95434"/>
                </a:solidFill>
                <a:latin typeface="Tahoma"/>
                <a:cs typeface="Tahoma"/>
              </a:rPr>
              <a:t>Pvt</a:t>
            </a:r>
            <a:r>
              <a:rPr lang="en-US" sz="1000" spc="-55" dirty="0" smtClean="0">
                <a:solidFill>
                  <a:srgbClr val="B95434"/>
                </a:solidFill>
                <a:latin typeface="Tahoma"/>
                <a:cs typeface="Tahoma"/>
              </a:rPr>
              <a:t> Ltd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251A91-69FE-028A-6634-33C449671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-104775"/>
            <a:ext cx="5148699" cy="35687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E17FA8-6B23-30BF-E22C-47F303F9B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526813"/>
            <a:ext cx="5648043" cy="39122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292056-5AE0-D97B-F71A-2ACE6C1F4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0751"/>
            <a:ext cx="4902319" cy="3397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70692B-8B18-E8B5-0786-860FFD360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0" y="3573453"/>
            <a:ext cx="4297800" cy="29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0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5284" y="7157655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1712455" y="661385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2348452" y="6602939"/>
            <a:ext cx="1400719" cy="64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IN" sz="1000" spc="-75" dirty="0">
                <a:solidFill>
                  <a:srgbClr val="B95434"/>
                </a:solidFill>
                <a:latin typeface="Tahoma"/>
                <a:cs typeface="Tahoma"/>
              </a:rPr>
              <a:t> Complex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 err="1">
                <a:solidFill>
                  <a:srgbClr val="B95434"/>
                </a:solidFill>
                <a:latin typeface="Tahoma"/>
                <a:cs typeface="Tahoma"/>
              </a:rPr>
              <a:t>Nuahatta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Cuttack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Alishan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Realcon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Pvt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Ltd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457D32-C8E0-AFC1-A3A2-3EA524E63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0" y="-1"/>
            <a:ext cx="6497933" cy="32489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923B7C-B58E-6595-457B-A37D205BB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88" y="3369947"/>
            <a:ext cx="5874512" cy="4069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0692B-8B18-E8B5-0786-860FFD360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0" y="3393850"/>
            <a:ext cx="4297800" cy="29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5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2533" y="161323"/>
            <a:ext cx="4757968" cy="6726905"/>
            <a:chOff x="735284" y="1207867"/>
            <a:chExt cx="4757968" cy="672690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43D94475-78FC-1767-294D-E9D06E09FDB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370" y="1207867"/>
              <a:ext cx="4625882" cy="2725953"/>
            </a:xfrm>
            <a:prstGeom prst="rect">
              <a:avLst/>
            </a:prstGeom>
          </p:spPr>
        </p:pic>
        <p:pic>
          <p:nvPicPr>
            <p:cNvPr id="11" name="object 13">
              <a:extLst>
                <a:ext uri="{FF2B5EF4-FFF2-40B4-BE49-F238E27FC236}">
                  <a16:creationId xmlns:a16="http://schemas.microsoft.com/office/drawing/2014/main" id="{92DF240E-A60E-3C40-2F7F-BD09E370494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985" y="4599369"/>
              <a:ext cx="4458306" cy="3335403"/>
            </a:xfrm>
            <a:prstGeom prst="rect">
              <a:avLst/>
            </a:prstGeom>
          </p:spPr>
        </p:pic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884826" y="286702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1544320" y="2870582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Triplex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 err="1">
                <a:solidFill>
                  <a:srgbClr val="B95434"/>
                </a:solidFill>
                <a:latin typeface="Tahoma"/>
                <a:cs typeface="Tahoma"/>
              </a:rPr>
              <a:t>Kantabada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Sai Harmony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13DE40EF-93AB-1344-A4E0-D9FEE4584E61}"/>
              </a:ext>
            </a:extLst>
          </p:cNvPr>
          <p:cNvSpPr txBox="1"/>
          <p:nvPr/>
        </p:nvSpPr>
        <p:spPr>
          <a:xfrm>
            <a:off x="1010434" y="687268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628C44E9-B189-9CA3-2904-C6AE092601C4}"/>
              </a:ext>
            </a:extLst>
          </p:cNvPr>
          <p:cNvSpPr txBox="1"/>
          <p:nvPr/>
        </p:nvSpPr>
        <p:spPr>
          <a:xfrm>
            <a:off x="1772920" y="6867039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 Apartment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Dumduma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Bhoomi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Saranchana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68B38A8E-8115-1A06-8138-413EE88209E3}"/>
              </a:ext>
            </a:extLst>
          </p:cNvPr>
          <p:cNvSpPr txBox="1"/>
          <p:nvPr/>
        </p:nvSpPr>
        <p:spPr>
          <a:xfrm>
            <a:off x="5727700" y="642747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A85C2918-C544-6BD2-326E-5754A81AD630}"/>
              </a:ext>
            </a:extLst>
          </p:cNvPr>
          <p:cNvSpPr txBox="1"/>
          <p:nvPr/>
        </p:nvSpPr>
        <p:spPr>
          <a:xfrm>
            <a:off x="6333024" y="6412110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 Apartment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BJB Nagar,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Trishakti Promoters 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26D80E-796E-207F-7EE2-B246245C8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21" y="1266825"/>
            <a:ext cx="4927179" cy="49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47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000" y="756004"/>
              <a:ext cx="2919514" cy="26365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74000" y="3354496"/>
            <a:ext cx="868680" cy="428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Bar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&amp;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Restau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ant  </a:t>
            </a:r>
            <a:r>
              <a:rPr sz="1000" spc="-45" dirty="0">
                <a:solidFill>
                  <a:srgbClr val="B95434"/>
                </a:solidFill>
                <a:latin typeface="Tahoma"/>
                <a:cs typeface="Tahoma"/>
              </a:rPr>
              <a:t>Siripur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0100" y="335449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2037" y="334954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5937" y="3349543"/>
            <a:ext cx="11328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 smtClean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lang="en-US" sz="1000" spc="-6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65" dirty="0" smtClean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 smtClean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 smtClean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Dhada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BEBL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74227" y="632096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98127" y="6320963"/>
            <a:ext cx="11328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oa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Dhada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BEBL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50140" y="629784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74040" y="6297848"/>
            <a:ext cx="11328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oa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Dhada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BEBL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22553" y="335449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46453" y="3354496"/>
            <a:ext cx="113284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oa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Dhada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BEBL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136140" y="756004"/>
            <a:ext cx="8316595" cy="5603240"/>
            <a:chOff x="2136140" y="756004"/>
            <a:chExt cx="8316595" cy="560324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3911" y="756004"/>
              <a:ext cx="6788442" cy="26365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6140" y="4144365"/>
              <a:ext cx="8316213" cy="221473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16234" y="6971705"/>
            <a:ext cx="15748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00"/>
              </a:lnSpc>
            </a:pPr>
            <a:r>
              <a:rPr sz="1000" b="1" spc="-5" dirty="0">
                <a:solidFill>
                  <a:srgbClr val="807765"/>
                </a:solidFill>
                <a:latin typeface="Sitka Display"/>
                <a:cs typeface="Sitka Display"/>
              </a:rPr>
              <a:t>22</a:t>
            </a:r>
            <a:endParaRPr sz="1000">
              <a:latin typeface="Sitka Display"/>
              <a:cs typeface="Sitka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201746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530791"/>
            <a:ext cx="4216272" cy="6626865"/>
            <a:chOff x="735284" y="530790"/>
            <a:chExt cx="4216272" cy="6626865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43D94475-78FC-1767-294D-E9D06E09FDB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370" y="530790"/>
              <a:ext cx="4084186" cy="254268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58828" y="6517278"/>
            <a:ext cx="1116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Comme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cial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Com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5" dirty="0">
                <a:solidFill>
                  <a:srgbClr val="B95434"/>
                </a:solidFill>
                <a:latin typeface="Tahoma"/>
                <a:cs typeface="Tahoma"/>
              </a:rPr>
              <a:t>lex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5926" y="667520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71172" y="3087776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Commercial cum Office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Angul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Angul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Bus Terminal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8356" y="3119454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FBB653E3-FB5A-9B67-B186-C1BA6CD45A3C}"/>
              </a:ext>
            </a:extLst>
          </p:cNvPr>
          <p:cNvSpPr txBox="1"/>
          <p:nvPr/>
        </p:nvSpPr>
        <p:spPr>
          <a:xfrm>
            <a:off x="876380" y="308947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CEBE92D-C0DA-8752-4172-8A5EC58026F7}"/>
              </a:ext>
            </a:extLst>
          </p:cNvPr>
          <p:cNvSpPr txBox="1"/>
          <p:nvPr/>
        </p:nvSpPr>
        <p:spPr>
          <a:xfrm>
            <a:off x="1485942" y="3113681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School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Jaipur,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Mo School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B24265A-774B-74DC-20C4-796C2A4C8E47}"/>
              </a:ext>
            </a:extLst>
          </p:cNvPr>
          <p:cNvSpPr txBox="1"/>
          <p:nvPr/>
        </p:nvSpPr>
        <p:spPr>
          <a:xfrm>
            <a:off x="933239" y="669507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B50A7986-C879-2021-2B63-02AE730E02C8}"/>
              </a:ext>
            </a:extLst>
          </p:cNvPr>
          <p:cNvSpPr txBox="1"/>
          <p:nvPr/>
        </p:nvSpPr>
        <p:spPr>
          <a:xfrm>
            <a:off x="1571779" y="6675208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75" dirty="0">
                <a:solidFill>
                  <a:srgbClr val="B95434"/>
                </a:solidFill>
                <a:latin typeface="Tahoma"/>
                <a:cs typeface="Tahoma"/>
              </a:rPr>
              <a:t>Apartment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Sambalpur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Koshal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Builders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F40534-B3B9-AB01-C748-B2B9426F9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98" y="530791"/>
            <a:ext cx="4233436" cy="25400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38938E-2027-EAF6-6B7F-E3D521F40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2" y="3814080"/>
            <a:ext cx="4282243" cy="2851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0E4437-7A4A-E4CD-4C33-8B62DB08C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95" y="3784618"/>
            <a:ext cx="4420305" cy="2870988"/>
          </a:xfrm>
          <a:prstGeom prst="rect">
            <a:avLst/>
          </a:prstGeom>
        </p:spPr>
      </p:pic>
      <p:sp>
        <p:nvSpPr>
          <p:cNvPr id="32" name="object 19">
            <a:extLst>
              <a:ext uri="{FF2B5EF4-FFF2-40B4-BE49-F238E27FC236}">
                <a16:creationId xmlns:a16="http://schemas.microsoft.com/office/drawing/2014/main" id="{C8FA3DF1-10EC-C003-C95C-302A2EFFEEB1}"/>
              </a:ext>
            </a:extLst>
          </p:cNvPr>
          <p:cNvSpPr txBox="1"/>
          <p:nvPr/>
        </p:nvSpPr>
        <p:spPr>
          <a:xfrm>
            <a:off x="6027056" y="6698635"/>
            <a:ext cx="1758044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</a:t>
            </a: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l cum Commercial</a:t>
            </a:r>
            <a:endParaRPr lang="en-US" sz="1000" spc="-7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BJB Nagar, BBSR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Dream Multipurpose Project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12212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0">
            <a:extLst>
              <a:ext uri="{FF2B5EF4-FFF2-40B4-BE49-F238E27FC236}">
                <a16:creationId xmlns:a16="http://schemas.microsoft.com/office/drawing/2014/main" id="{6B24265A-774B-74DC-20C4-796C2A4C8E47}"/>
              </a:ext>
            </a:extLst>
          </p:cNvPr>
          <p:cNvSpPr txBox="1"/>
          <p:nvPr/>
        </p:nvSpPr>
        <p:spPr>
          <a:xfrm>
            <a:off x="6899444" y="370842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B50A7986-C879-2021-2B63-02AE730E02C8}"/>
              </a:ext>
            </a:extLst>
          </p:cNvPr>
          <p:cNvSpPr txBox="1"/>
          <p:nvPr/>
        </p:nvSpPr>
        <p:spPr>
          <a:xfrm>
            <a:off x="7533144" y="370842"/>
            <a:ext cx="1135380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75" dirty="0">
                <a:solidFill>
                  <a:srgbClr val="B95434"/>
                </a:solidFill>
                <a:latin typeface="Tahoma"/>
                <a:cs typeface="Tahoma"/>
              </a:rPr>
              <a:t>Apartment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 err="1">
                <a:solidFill>
                  <a:srgbClr val="B95434"/>
                </a:solidFill>
                <a:latin typeface="Tahoma"/>
                <a:cs typeface="Tahoma"/>
              </a:rPr>
              <a:t>Patia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Titan Das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DD30EF-E6AC-F1CA-83B9-20062B189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5" y="370842"/>
            <a:ext cx="6171748" cy="3085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094CBE-A5C8-5468-EEFA-B3F90EE4F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0" y="3689240"/>
            <a:ext cx="4132138" cy="34964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5A94BC-A899-3261-C83C-3EC8A29C7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87" y="3689240"/>
            <a:ext cx="4618714" cy="3464036"/>
          </a:xfrm>
          <a:prstGeom prst="rect">
            <a:avLst/>
          </a:prstGeom>
        </p:spPr>
      </p:pic>
      <p:sp>
        <p:nvSpPr>
          <p:cNvPr id="27" name="object 20">
            <a:extLst>
              <a:ext uri="{FF2B5EF4-FFF2-40B4-BE49-F238E27FC236}">
                <a16:creationId xmlns:a16="http://schemas.microsoft.com/office/drawing/2014/main" id="{BDB9872A-CE3E-0D55-93EC-334084D3BEB9}"/>
              </a:ext>
            </a:extLst>
          </p:cNvPr>
          <p:cNvSpPr txBox="1"/>
          <p:nvPr/>
        </p:nvSpPr>
        <p:spPr>
          <a:xfrm>
            <a:off x="8547100" y="296723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AF0CC60A-3726-3815-EDCD-9072ADC424E2}"/>
              </a:ext>
            </a:extLst>
          </p:cNvPr>
          <p:cNvSpPr txBox="1"/>
          <p:nvPr/>
        </p:nvSpPr>
        <p:spPr>
          <a:xfrm>
            <a:off x="9180800" y="2967233"/>
            <a:ext cx="1511190" cy="6106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IN" sz="1000" spc="-50" dirty="0">
                <a:solidFill>
                  <a:srgbClr val="B95434"/>
                </a:solidFill>
                <a:latin typeface="Tahoma"/>
                <a:cs typeface="Tahoma"/>
              </a:rPr>
              <a:t>Commercial cum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lang="en-US" sz="1000" spc="-50" dirty="0" err="1">
                <a:solidFill>
                  <a:srgbClr val="B95434"/>
                </a:solidFill>
                <a:latin typeface="Tahoma"/>
                <a:cs typeface="Tahoma"/>
              </a:rPr>
              <a:t>Malatipatapur</a:t>
            </a:r>
            <a:endParaRPr lang="en-US" sz="1000" spc="-55" dirty="0">
              <a:solidFill>
                <a:srgbClr val="B95434"/>
              </a:solidFill>
              <a:latin typeface="Tahoma"/>
              <a:cs typeface="Tahoma"/>
            </a:endParaRP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Techno </a:t>
            </a: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Akruti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Pvt. Ltd.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56320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55700" y="5496706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Raghunathpur,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Fortune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4052" y="550819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B6FF57-67DE-D5D7-CD97-FC37468EE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0" y="1114426"/>
            <a:ext cx="4682666" cy="41623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F068F7-A256-1342-22A8-2EAC8B8F7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55" y="1114426"/>
            <a:ext cx="4682666" cy="41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820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18300" y="4875248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Ogalpada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Trishakti Promoters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24036" y="4875248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6A9E12-73A1-1501-1187-5389AA7F0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1" y="358002"/>
            <a:ext cx="4343002" cy="2894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D3D623-CD8A-57BC-D982-0BDFFC193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39937"/>
            <a:ext cx="5621681" cy="3746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4C907-504A-BC02-4C41-D172B3428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" y="3426881"/>
            <a:ext cx="5087749" cy="33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54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55264" y="6008312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Duplex Complex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Vivekananda Marg,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Narula Homes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142" y="6004755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833BAA-BADC-97E5-5805-0447CA582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6" y="401204"/>
            <a:ext cx="4531171" cy="3633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21C619-AC69-7782-2987-0AC43FAF2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28" y="398388"/>
            <a:ext cx="4531171" cy="3633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EF3F59-00B5-732D-D6BC-4E59CCE8D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96" y="4345347"/>
            <a:ext cx="3986603" cy="29899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DBA88F-DD39-6782-F200-8FC9A8B3CE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72" y="4345347"/>
            <a:ext cx="3986604" cy="29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5200" y="6958878"/>
            <a:ext cx="91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807765"/>
                </a:solidFill>
                <a:latin typeface="Sitka Subheading"/>
                <a:cs typeface="Sitka Subheading"/>
              </a:rPr>
              <a:t>7</a:t>
            </a:r>
            <a:endParaRPr sz="1000">
              <a:latin typeface="Sitka Subheading"/>
              <a:cs typeface="Sitka Subheading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7900" y="540016"/>
            <a:ext cx="8802370" cy="6624320"/>
            <a:chOff x="927900" y="540016"/>
            <a:chExt cx="8802370" cy="6624320"/>
          </a:xfrm>
        </p:grpSpPr>
        <p:sp>
          <p:nvSpPr>
            <p:cNvPr id="9" name="object 9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7900" y="540016"/>
              <a:ext cx="6615277" cy="37176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9426" y="4380915"/>
              <a:ext cx="3350792" cy="22430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0954" y="540016"/>
              <a:ext cx="2089264" cy="371766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535301" y="6677961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59201" y="6677961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tment 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Damana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9363" y="4101084"/>
            <a:ext cx="4882225" cy="2342921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774372" y="2807816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 Complex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Rudrapur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Assotech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Pride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9817" y="2804860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CA4CDD-B363-2BF8-77C4-3FAAF5A6A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3" y="227300"/>
            <a:ext cx="6410126" cy="3205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17A165-55E3-C02C-5189-AE99BE7AF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2" y="3560594"/>
            <a:ext cx="4347653" cy="333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2BE8C-8288-C3DE-4F42-7FF6E40F1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74" y="3659663"/>
            <a:ext cx="5609795" cy="32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75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6234" y="6958878"/>
            <a:ext cx="157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807765"/>
                </a:solidFill>
                <a:latin typeface="Sitka Banner"/>
                <a:cs typeface="Sitka Banner"/>
              </a:rPr>
              <a:t>26</a:t>
            </a:r>
            <a:endParaRPr sz="1000">
              <a:latin typeface="Sitka Banner"/>
              <a:cs typeface="Sitka Banne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3679" y="7157656"/>
            <a:ext cx="3338195" cy="0"/>
            <a:chOff x="735284" y="7157655"/>
            <a:chExt cx="3338195" cy="0"/>
          </a:xfrm>
        </p:grpSpPr>
        <p:sp>
          <p:nvSpPr>
            <p:cNvPr id="9" name="object 9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E9D38D-B5C8-28A4-376C-CE54904CE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7" y="386987"/>
            <a:ext cx="4274404" cy="3055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07D52-1110-472B-BFBC-E05C5869F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44" y="386988"/>
            <a:ext cx="5628154" cy="31658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79C064-ED3E-1EB2-9D21-ED48A0039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8" y="3707337"/>
            <a:ext cx="3601740" cy="27692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9FD3B3-F6EE-8F2E-1666-650325775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4" y="3686610"/>
            <a:ext cx="3347939" cy="2789950"/>
          </a:xfrm>
          <a:prstGeom prst="rect">
            <a:avLst/>
          </a:prstGeom>
        </p:spPr>
      </p:pic>
      <p:sp>
        <p:nvSpPr>
          <p:cNvPr id="28" name="object 20">
            <a:extLst>
              <a:ext uri="{FF2B5EF4-FFF2-40B4-BE49-F238E27FC236}">
                <a16:creationId xmlns:a16="http://schemas.microsoft.com/office/drawing/2014/main" id="{93465BAF-C441-71B1-E056-80642A96D772}"/>
              </a:ext>
            </a:extLst>
          </p:cNvPr>
          <p:cNvSpPr txBox="1"/>
          <p:nvPr/>
        </p:nvSpPr>
        <p:spPr>
          <a:xfrm>
            <a:off x="3783727" y="6746676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C07231-2AF8-C9DC-D959-AFE3C2FAB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9" y="3686610"/>
            <a:ext cx="2889949" cy="2889949"/>
          </a:xfrm>
          <a:prstGeom prst="rect">
            <a:avLst/>
          </a:prstGeom>
        </p:spPr>
      </p:pic>
      <p:sp>
        <p:nvSpPr>
          <p:cNvPr id="31" name="object 19">
            <a:extLst>
              <a:ext uri="{FF2B5EF4-FFF2-40B4-BE49-F238E27FC236}">
                <a16:creationId xmlns:a16="http://schemas.microsoft.com/office/drawing/2014/main" id="{8B672C3D-F2C8-1CC6-FBBE-1ADBEA3DC650}"/>
              </a:ext>
            </a:extLst>
          </p:cNvPr>
          <p:cNvSpPr txBox="1"/>
          <p:nvPr/>
        </p:nvSpPr>
        <p:spPr>
          <a:xfrm>
            <a:off x="4394227" y="6748864"/>
            <a:ext cx="1372272" cy="62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0" dirty="0">
                <a:solidFill>
                  <a:srgbClr val="B95434"/>
                </a:solidFill>
                <a:latin typeface="Tahoma"/>
                <a:cs typeface="Tahoma"/>
              </a:rPr>
              <a:t>Residential Complex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Rudrapur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, BBSR</a:t>
            </a:r>
          </a:p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lang="en-US" sz="1000" spc="-55" dirty="0" err="1">
                <a:solidFill>
                  <a:srgbClr val="B95434"/>
                </a:solidFill>
                <a:latin typeface="Tahoma"/>
                <a:cs typeface="Tahoma"/>
              </a:rPr>
              <a:t>Assotech</a:t>
            </a:r>
            <a:r>
              <a:rPr lang="en-US" sz="1000" spc="-55" dirty="0">
                <a:solidFill>
                  <a:srgbClr val="B95434"/>
                </a:solidFill>
                <a:latin typeface="Tahoma"/>
                <a:cs typeface="Tahoma"/>
              </a:rPr>
              <a:t> Pride</a:t>
            </a:r>
            <a:endParaRPr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981024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566927"/>
              <a:ext cx="5364480" cy="3026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2952" y="560831"/>
              <a:ext cx="3483863" cy="50779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56945" y="4850129"/>
            <a:ext cx="26206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0550" algn="l"/>
              </a:tabLst>
            </a:pPr>
            <a:r>
              <a:rPr sz="1200" spc="-10" dirty="0">
                <a:latin typeface="Calibri"/>
                <a:cs typeface="Calibri"/>
              </a:rPr>
              <a:t>Project	</a:t>
            </a:r>
            <a:r>
              <a:rPr sz="1200" spc="-5" dirty="0">
                <a:latin typeface="Calibri"/>
                <a:cs typeface="Calibri"/>
              </a:rPr>
              <a:t>:-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Modern Bus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Terminal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Complex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Location</a:t>
            </a:r>
            <a:r>
              <a:rPr sz="1200" spc="-5" dirty="0">
                <a:latin typeface="Calibri"/>
                <a:cs typeface="Calibri"/>
              </a:rPr>
              <a:t> :-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NH-55,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Angul, Odisha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75945" algn="l"/>
              </a:tabLst>
            </a:pPr>
            <a:r>
              <a:rPr sz="1200" spc="-5" dirty="0">
                <a:latin typeface="Calibri"/>
                <a:cs typeface="Calibri"/>
              </a:rPr>
              <a:t>Client	:-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Milan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Developers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4044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231" y="185966"/>
              <a:ext cx="4618609" cy="54811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303" y="381000"/>
              <a:ext cx="4242816" cy="5105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7864" y="185966"/>
              <a:ext cx="4585208" cy="54811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935" y="381000"/>
              <a:ext cx="4209288" cy="5105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68879" y="5459983"/>
            <a:ext cx="26212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0550" algn="l"/>
              </a:tabLst>
            </a:pPr>
            <a:r>
              <a:rPr sz="1200" spc="-10" dirty="0">
                <a:latin typeface="Calibri"/>
                <a:cs typeface="Calibri"/>
              </a:rPr>
              <a:t>Project	</a:t>
            </a:r>
            <a:r>
              <a:rPr sz="1200" spc="-5" dirty="0">
                <a:latin typeface="Calibri"/>
                <a:cs typeface="Calibri"/>
              </a:rPr>
              <a:t>:-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Modern Bus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Terminal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Complex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Location</a:t>
            </a:r>
            <a:r>
              <a:rPr sz="1200" spc="-5" dirty="0">
                <a:latin typeface="Calibri"/>
                <a:cs typeface="Calibri"/>
              </a:rPr>
              <a:t> :-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NH-55,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Angul, Odisha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75945" algn="l"/>
              </a:tabLst>
            </a:pPr>
            <a:r>
              <a:rPr sz="1200" spc="-5" dirty="0">
                <a:latin typeface="Calibri"/>
                <a:cs typeface="Calibri"/>
              </a:rPr>
              <a:t>Client	:-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Milan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Developers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7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1998" cy="7559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56779" y="3873194"/>
            <a:ext cx="1785620" cy="737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sz="2400" spc="-45" dirty="0"/>
              <a:t>Saurastra</a:t>
            </a:r>
            <a:r>
              <a:rPr sz="2400" spc="-40" dirty="0"/>
              <a:t> </a:t>
            </a:r>
            <a:r>
              <a:rPr sz="2400" spc="-25" dirty="0"/>
              <a:t>Das </a:t>
            </a:r>
            <a:r>
              <a:rPr sz="2400" spc="-509" dirty="0"/>
              <a:t> </a:t>
            </a:r>
            <a:r>
              <a:rPr sz="2400" spc="170" dirty="0"/>
              <a:t>Consultants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17080" y="4582721"/>
            <a:ext cx="230631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300,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Karavel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Nagar,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Unit-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III, </a:t>
            </a:r>
            <a:r>
              <a:rPr sz="1400" spc="-28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Bhubaneswar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-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751001</a:t>
            </a: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90" dirty="0">
                <a:latin typeface="Times New Roman"/>
                <a:cs typeface="Times New Roman"/>
              </a:rPr>
              <a:t>T</a:t>
            </a:r>
            <a:r>
              <a:rPr sz="1400" spc="-50" dirty="0">
                <a:latin typeface="Times New Roman"/>
                <a:cs typeface="Times New Roman"/>
              </a:rPr>
              <a:t>el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:</a:t>
            </a:r>
            <a:r>
              <a:rPr sz="1400" dirty="0">
                <a:latin typeface="Times New Roman"/>
                <a:cs typeface="Times New Roman"/>
              </a:rPr>
              <a:t> 0674 </a:t>
            </a:r>
            <a:r>
              <a:rPr sz="1400" spc="-20" dirty="0">
                <a:latin typeface="Times New Roman"/>
                <a:cs typeface="Times New Roman"/>
              </a:rPr>
              <a:t>-</a:t>
            </a:r>
            <a:r>
              <a:rPr sz="1400" dirty="0">
                <a:latin typeface="Times New Roman"/>
                <a:cs typeface="Times New Roman"/>
              </a:rPr>
              <a:t> 2392681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02D092-B6E3-1523-8D1D-9DDAE6AFA197}"/>
              </a:ext>
            </a:extLst>
          </p:cNvPr>
          <p:cNvSpPr/>
          <p:nvPr/>
        </p:nvSpPr>
        <p:spPr>
          <a:xfrm>
            <a:off x="3596224" y="2097984"/>
            <a:ext cx="3499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37AF1-8623-0EAD-9F37-C2177984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7" y="3103896"/>
            <a:ext cx="2192802" cy="9331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0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157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2533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357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0765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5284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442" y="1512011"/>
              <a:ext cx="2920840" cy="42659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1999" y="1512011"/>
              <a:ext cx="6372655" cy="426599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0834" y="6971705"/>
            <a:ext cx="14224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8</a:t>
            </a:fld>
            <a:endParaRPr sz="1000">
              <a:latin typeface="Roboto Cn"/>
              <a:cs typeface="Roboto Cn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A0C59A11-5FD5-877F-5A95-E0453467C40D}"/>
              </a:ext>
            </a:extLst>
          </p:cNvPr>
          <p:cNvSpPr txBox="1"/>
          <p:nvPr/>
        </p:nvSpPr>
        <p:spPr>
          <a:xfrm>
            <a:off x="747189" y="5910173"/>
            <a:ext cx="45021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latin typeface="Tahoma"/>
                <a:cs typeface="Tahoma"/>
              </a:rPr>
              <a:t>Project </a:t>
            </a:r>
            <a:r>
              <a:rPr sz="1000" spc="-45" dirty="0">
                <a:latin typeface="Tahoma"/>
                <a:cs typeface="Tahoma"/>
              </a:rPr>
              <a:t> Location  </a:t>
            </a:r>
            <a:r>
              <a:rPr sz="1000" spc="-35" dirty="0">
                <a:latin typeface="Tahoma"/>
                <a:cs typeface="Tahoma"/>
              </a:rPr>
              <a:t>Client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068EBF67-A53D-12A3-D881-C4483E63951A}"/>
              </a:ext>
            </a:extLst>
          </p:cNvPr>
          <p:cNvSpPr txBox="1"/>
          <p:nvPr/>
        </p:nvSpPr>
        <p:spPr>
          <a:xfrm>
            <a:off x="1471089" y="5910173"/>
            <a:ext cx="177482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5790">
              <a:lnSpc>
                <a:spcPct val="132200"/>
              </a:lnSpc>
              <a:spcBef>
                <a:spcPts val="100"/>
              </a:spcBef>
            </a:pP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Residential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5" dirty="0" err="1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60" dirty="0" err="1">
                <a:solidFill>
                  <a:srgbClr val="B95434"/>
                </a:solidFill>
                <a:latin typeface="Tahoma"/>
                <a:cs typeface="Tahoma"/>
              </a:rPr>
              <a:t>p</a:t>
            </a:r>
            <a:r>
              <a:rPr sz="1000" spc="-50" dirty="0" err="1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 err="1">
                <a:solidFill>
                  <a:srgbClr val="B95434"/>
                </a:solidFill>
                <a:latin typeface="Tahoma"/>
                <a:cs typeface="Tahoma"/>
              </a:rPr>
              <a:t>a</a:t>
            </a:r>
            <a:r>
              <a:rPr sz="1000" spc="-25" dirty="0" err="1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 err="1">
                <a:solidFill>
                  <a:srgbClr val="B95434"/>
                </a:solidFill>
                <a:latin typeface="Tahoma"/>
                <a:cs typeface="Tahoma"/>
              </a:rPr>
              <a:t>tment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  </a:t>
            </a:r>
            <a:r>
              <a:rPr lang="en-US" sz="1000" spc="-60" dirty="0" err="1">
                <a:solidFill>
                  <a:srgbClr val="B95434"/>
                </a:solidFill>
                <a:latin typeface="Tahoma"/>
                <a:cs typeface="Tahoma"/>
              </a:rPr>
              <a:t>Chandrasekharpur</a:t>
            </a:r>
            <a:endParaRPr sz="1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65" dirty="0">
                <a:solidFill>
                  <a:srgbClr val="B95434"/>
                </a:solidFill>
                <a:latin typeface="Tahoma"/>
                <a:cs typeface="Tahoma"/>
              </a:rPr>
              <a:t>ee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B95434"/>
                </a:solidFill>
                <a:latin typeface="Tahoma"/>
                <a:cs typeface="Tahoma"/>
              </a:rPr>
              <a:t>J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aganath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40" dirty="0">
                <a:solidFill>
                  <a:srgbClr val="B95434"/>
                </a:solidFill>
                <a:latin typeface="Tahoma"/>
                <a:cs typeface="Tahoma"/>
              </a:rPr>
              <a:t>Const</a:t>
            </a:r>
            <a:r>
              <a:rPr sz="1000" spc="-35" dirty="0">
                <a:solidFill>
                  <a:srgbClr val="B95434"/>
                </a:solidFill>
                <a:latin typeface="Tahoma"/>
                <a:cs typeface="Tahoma"/>
              </a:rPr>
              <a:t>r</a:t>
            </a:r>
            <a:r>
              <a:rPr sz="1000" spc="-50" dirty="0">
                <a:solidFill>
                  <a:srgbClr val="B95434"/>
                </a:solidFill>
                <a:latin typeface="Tahoma"/>
                <a:cs typeface="Tahoma"/>
              </a:rPr>
              <a:t>uction</a:t>
            </a:r>
            <a:r>
              <a:rPr sz="1000" spc="-75" dirty="0">
                <a:solidFill>
                  <a:srgbClr val="B95434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B95434"/>
                </a:solidFill>
                <a:latin typeface="Tahoma"/>
                <a:cs typeface="Tahoma"/>
              </a:rPr>
              <a:t>Pvt.Ltd</a:t>
            </a:r>
            <a:endParaRPr sz="1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23" y="6954264"/>
              <a:ext cx="359410" cy="296545"/>
            </a:xfrm>
            <a:custGeom>
              <a:avLst/>
              <a:gdLst/>
              <a:ahLst/>
              <a:cxnLst/>
              <a:rect l="l" t="t" r="r" b="b"/>
              <a:pathLst>
                <a:path w="359409" h="296545">
                  <a:moveTo>
                    <a:pt x="284480" y="74686"/>
                  </a:moveTo>
                  <a:lnTo>
                    <a:pt x="307632" y="28369"/>
                  </a:lnTo>
                  <a:lnTo>
                    <a:pt x="306908" y="9405"/>
                  </a:lnTo>
                  <a:lnTo>
                    <a:pt x="301844" y="672"/>
                  </a:lnTo>
                  <a:lnTo>
                    <a:pt x="288097" y="0"/>
                  </a:lnTo>
                  <a:lnTo>
                    <a:pt x="261327" y="5217"/>
                  </a:lnTo>
                  <a:lnTo>
                    <a:pt x="218890" y="21657"/>
                  </a:lnTo>
                  <a:lnTo>
                    <a:pt x="172424" y="49878"/>
                  </a:lnTo>
                  <a:lnTo>
                    <a:pt x="138984" y="80578"/>
                  </a:lnTo>
                  <a:lnTo>
                    <a:pt x="135623" y="104455"/>
                  </a:lnTo>
                  <a:lnTo>
                    <a:pt x="164103" y="121929"/>
                  </a:lnTo>
                  <a:lnTo>
                    <a:pt x="212728" y="144176"/>
                  </a:lnTo>
                  <a:lnTo>
                    <a:pt x="267954" y="167611"/>
                  </a:lnTo>
                  <a:lnTo>
                    <a:pt x="316232" y="188645"/>
                  </a:lnTo>
                  <a:lnTo>
                    <a:pt x="344017" y="203693"/>
                  </a:lnTo>
                  <a:lnTo>
                    <a:pt x="355347" y="216927"/>
                  </a:lnTo>
                  <a:lnTo>
                    <a:pt x="359184" y="230652"/>
                  </a:lnTo>
                  <a:lnTo>
                    <a:pt x="354958" y="243133"/>
                  </a:lnTo>
                  <a:lnTo>
                    <a:pt x="342099" y="252638"/>
                  </a:lnTo>
                  <a:lnTo>
                    <a:pt x="278874" y="263652"/>
                  </a:lnTo>
                  <a:lnTo>
                    <a:pt x="162363" y="278200"/>
                  </a:lnTo>
                  <a:lnTo>
                    <a:pt x="50195" y="290886"/>
                  </a:lnTo>
                  <a:lnTo>
                    <a:pt x="0" y="296314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0" y="7095305"/>
              <a:ext cx="3810" cy="133350"/>
            </a:xfrm>
            <a:custGeom>
              <a:avLst/>
              <a:gdLst/>
              <a:ahLst/>
              <a:cxnLst/>
              <a:rect l="l" t="t" r="r" b="b"/>
              <a:pathLst>
                <a:path w="3809" h="133350">
                  <a:moveTo>
                    <a:pt x="3467" y="0"/>
                  </a:moveTo>
                  <a:lnTo>
                    <a:pt x="0" y="133096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24" y="7185664"/>
              <a:ext cx="250825" cy="110489"/>
            </a:xfrm>
            <a:custGeom>
              <a:avLst/>
              <a:gdLst/>
              <a:ahLst/>
              <a:cxnLst/>
              <a:rect l="l" t="t" r="r" b="b"/>
              <a:pathLst>
                <a:path w="250825" h="110490">
                  <a:moveTo>
                    <a:pt x="250672" y="1927"/>
                  </a:moveTo>
                  <a:lnTo>
                    <a:pt x="201569" y="0"/>
                  </a:lnTo>
                  <a:lnTo>
                    <a:pt x="166266" y="1369"/>
                  </a:lnTo>
                  <a:lnTo>
                    <a:pt x="127723" y="7847"/>
                  </a:lnTo>
                  <a:lnTo>
                    <a:pt x="68897" y="21243"/>
                  </a:lnTo>
                  <a:lnTo>
                    <a:pt x="19937" y="42325"/>
                  </a:lnTo>
                  <a:lnTo>
                    <a:pt x="0" y="69789"/>
                  </a:lnTo>
                  <a:lnTo>
                    <a:pt x="8104" y="94710"/>
                  </a:lnTo>
                  <a:lnTo>
                    <a:pt x="43268" y="108162"/>
                  </a:lnTo>
                  <a:lnTo>
                    <a:pt x="91722" y="109928"/>
                  </a:lnTo>
                  <a:lnTo>
                    <a:pt x="161234" y="110186"/>
                  </a:lnTo>
                  <a:lnTo>
                    <a:pt x="223614" y="109746"/>
                  </a:lnTo>
                  <a:lnTo>
                    <a:pt x="250672" y="109419"/>
                  </a:lnTo>
                </a:path>
              </a:pathLst>
            </a:custGeom>
            <a:ln w="9918">
              <a:solidFill>
                <a:srgbClr val="0074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731" y="7157655"/>
              <a:ext cx="3300095" cy="0"/>
            </a:xfrm>
            <a:custGeom>
              <a:avLst/>
              <a:gdLst/>
              <a:ahLst/>
              <a:cxnLst/>
              <a:rect l="l" t="t" r="r" b="b"/>
              <a:pathLst>
                <a:path w="3300095">
                  <a:moveTo>
                    <a:pt x="0" y="0"/>
                  </a:moveTo>
                  <a:lnTo>
                    <a:pt x="3299879" y="0"/>
                  </a:lnTo>
                </a:path>
              </a:pathLst>
            </a:custGeom>
            <a:ln w="12700">
              <a:solidFill>
                <a:srgbClr val="80776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50" y="7157655"/>
              <a:ext cx="3338195" cy="0"/>
            </a:xfrm>
            <a:custGeom>
              <a:avLst/>
              <a:gdLst/>
              <a:ahLst/>
              <a:cxnLst/>
              <a:rect l="l" t="t" r="r" b="b"/>
              <a:pathLst>
                <a:path w="3338195">
                  <a:moveTo>
                    <a:pt x="0" y="0"/>
                  </a:moveTo>
                  <a:lnTo>
                    <a:pt x="0" y="0"/>
                  </a:lnTo>
                </a:path>
                <a:path w="3338195">
                  <a:moveTo>
                    <a:pt x="3338093" y="0"/>
                  </a:moveTo>
                  <a:lnTo>
                    <a:pt x="3338093" y="0"/>
                  </a:lnTo>
                </a:path>
              </a:pathLst>
            </a:custGeom>
            <a:ln w="12700">
              <a:solidFill>
                <a:srgbClr val="8077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89" y="900010"/>
              <a:ext cx="3367937" cy="53108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836" y="900010"/>
              <a:ext cx="6740163" cy="531083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0834" y="6971705"/>
            <a:ext cx="14224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0"/>
              </a:lnSpc>
            </a:pPr>
            <a:fld id="{81D60167-4931-47E6-BA6A-407CBD079E47}" type="slidenum">
              <a:rPr sz="1000" b="1" spc="-5" dirty="0">
                <a:solidFill>
                  <a:srgbClr val="807765"/>
                </a:solidFill>
                <a:latin typeface="Roboto Cn"/>
                <a:cs typeface="Roboto Cn"/>
              </a:rPr>
              <a:t>9</a:t>
            </a:fld>
            <a:endParaRPr sz="10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2092</Words>
  <Application>Microsoft Office PowerPoint</Application>
  <PresentationFormat>Custom</PresentationFormat>
  <Paragraphs>620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Arial MT</vt:lpstr>
      <vt:lpstr>Calibri</vt:lpstr>
      <vt:lpstr>Candara</vt:lpstr>
      <vt:lpstr>Roboto Cn</vt:lpstr>
      <vt:lpstr>Sitka Banner</vt:lpstr>
      <vt:lpstr>Sitka Display</vt:lpstr>
      <vt:lpstr>Sitka Heading</vt:lpstr>
      <vt:lpstr>Sitka Subheading</vt:lpstr>
      <vt:lpstr>Tahoma</vt:lpstr>
      <vt:lpstr>Times New Roman</vt:lpstr>
      <vt:lpstr>Wingdings</vt:lpstr>
      <vt:lpstr>Office Theme</vt:lpstr>
      <vt:lpstr>PowerPoint Presentation</vt:lpstr>
      <vt:lpstr>Our Or g a n i s a t i on</vt:lpstr>
      <vt:lpstr>Our Ins p i r a t i on</vt:lpstr>
      <vt:lpstr>O u r S e r v i c e s</vt:lpstr>
      <vt:lpstr>PowerPoint Presentation</vt:lpstr>
      <vt:lpstr>OUR COMPLETED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ONGOING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Saurastra Das  Consultants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SAGAR</dc:creator>
  <cp:lastModifiedBy>SDC-106</cp:lastModifiedBy>
  <cp:revision>116</cp:revision>
  <dcterms:created xsi:type="dcterms:W3CDTF">2022-10-08T06:14:15Z</dcterms:created>
  <dcterms:modified xsi:type="dcterms:W3CDTF">2023-02-15T07:03:58Z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2022-10-08T00:00:00Z</vt:filetime>
  </property>
</Properties>
</file>